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618" r:id="rId2"/>
    <p:sldId id="677" r:id="rId3"/>
    <p:sldId id="657" r:id="rId4"/>
    <p:sldId id="656" r:id="rId5"/>
    <p:sldId id="659" r:id="rId6"/>
    <p:sldId id="658" r:id="rId7"/>
    <p:sldId id="665" r:id="rId8"/>
    <p:sldId id="674" r:id="rId9"/>
    <p:sldId id="664" r:id="rId10"/>
    <p:sldId id="663" r:id="rId11"/>
    <p:sldId id="661" r:id="rId12"/>
    <p:sldId id="675" r:id="rId13"/>
    <p:sldId id="676" r:id="rId14"/>
    <p:sldId id="666" r:id="rId15"/>
    <p:sldId id="672" r:id="rId16"/>
    <p:sldId id="671" r:id="rId17"/>
    <p:sldId id="670" r:id="rId18"/>
    <p:sldId id="669" r:id="rId19"/>
    <p:sldId id="673" r:id="rId20"/>
    <p:sldId id="667" r:id="rId21"/>
    <p:sldId id="678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55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64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18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774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9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3B4DE"/>
    <a:srgbClr val="ECECEC"/>
    <a:srgbClr val="C74551"/>
    <a:srgbClr val="414141"/>
    <a:srgbClr val="643E8E"/>
    <a:srgbClr val="B63DD7"/>
    <a:srgbClr val="000000"/>
    <a:srgbClr val="FF7809"/>
    <a:srgbClr val="FFFFFF"/>
    <a:srgbClr val="FC94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953" autoAdjust="0"/>
    <p:restoredTop sz="94424" autoAdjust="0"/>
  </p:normalViewPr>
  <p:slideViewPr>
    <p:cSldViewPr snapToGrid="0" showGuides="1">
      <p:cViewPr>
        <p:scale>
          <a:sx n="66" d="100"/>
          <a:sy n="66" d="100"/>
        </p:scale>
        <p:origin x="-690" y="-120"/>
      </p:cViewPr>
      <p:guideLst>
        <p:guide orient="horz" pos="159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altLang="zh-CN" smtClean="0"/>
              <a:t>111111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C876C-4E8E-46E5-BA48-2135B226C16C}" type="datetimeFigureOut">
              <a:rPr lang="zh-CN" altLang="en-US" smtClean="0"/>
              <a:pPr/>
              <a:t>2018/2/9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6649F-9C0A-45A9-8E5C-3D88861599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altLang="zh-CN" smtClean="0"/>
              <a:t>111111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699EB-6B6F-4303-84E5-698CBBF28AE0}" type="datetimeFigureOut">
              <a:rPr lang="zh-CN" altLang="en-US" smtClean="0"/>
              <a:pPr/>
              <a:t>2018/2/9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D5E53-1996-4A18-8378-BCF5C8046D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476578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5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8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3843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2834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21423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6864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7762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88459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76765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3034618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933958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431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7817240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10437073" y="293375"/>
            <a:ext cx="436423" cy="43642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0925821" y="293375"/>
            <a:ext cx="436423" cy="4364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1414569" y="293375"/>
            <a:ext cx="436423" cy="43642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5"/>
          <p:cNvSpPr txBox="1"/>
          <p:nvPr userDrawn="1"/>
        </p:nvSpPr>
        <p:spPr>
          <a:xfrm>
            <a:off x="11405564" y="369250"/>
            <a:ext cx="454433" cy="300062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fld id="{2EEF1883-7A0E-4F66-9932-E581691AD397}" type="slidenum">
              <a:rPr lang="zh-CN" altLang="en-US" sz="150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500" dirty="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500" b="0" dirty="0">
              <a:solidFill>
                <a:schemeClr val="bg1"/>
              </a:solidFill>
              <a:latin typeface="+mn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19" name="矩形 18"/>
            <p:cNvSpPr/>
            <p:nvPr userDrawn="1"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 userDrawn="1"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1" name="直角三角形 20"/>
              <p:cNvSpPr/>
              <p:nvPr userDrawn="1"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直角三角形 21"/>
              <p:cNvSpPr/>
              <p:nvPr userDrawn="1"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5668115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2738271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7" rIns="68574" bIns="34287" rtlCol="0" anchor="ctr"/>
          <a:lstStyle/>
          <a:p>
            <a:pPr algn="ctr"/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CC2D4-FD7C-4C67-B20F-89BEFF7016F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1483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54" r:id="rId4"/>
    <p:sldLayoutId id="2147483664" r:id="rId5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578" indent="-228578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73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2886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040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195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349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tags" Target="../tags/tag7.xml"/><Relationship Id="rId12" Type="http://schemas.microsoft.com/office/2007/relationships/media" Target="../media/media1.MP3"/><Relationship Id="rId17" Type="http://schemas.openxmlformats.org/officeDocument/2006/relationships/image" Target="../media/image5.png"/><Relationship Id="rId2" Type="http://schemas.openxmlformats.org/officeDocument/2006/relationships/tags" Target="../tags/tag3.xml"/><Relationship Id="rId16" Type="http://schemas.openxmlformats.org/officeDocument/2006/relationships/image" Target="../media/image4.png"/><Relationship Id="rId1" Type="http://schemas.openxmlformats.org/officeDocument/2006/relationships/tags" Target="../tags/tag2.xml"/><Relationship Id="rId6" Type="http://schemas.openxmlformats.org/officeDocument/2006/relationships/tags" Target="../tags/tag6.xml"/><Relationship Id="rId5" Type="http://schemas.openxmlformats.org/officeDocument/2006/relationships/video" Target="NULL" TargetMode="External"/><Relationship Id="rId15" Type="http://schemas.openxmlformats.org/officeDocument/2006/relationships/image" Target="../media/image3.png"/><Relationship Id="rId19" Type="http://schemas.openxmlformats.org/officeDocument/2006/relationships/image" Target="../media/image7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tologic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sales@newtologic.com" TargetMode="Externa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A_任意多边形 31"/>
          <p:cNvSpPr/>
          <p:nvPr>
            <p:custDataLst>
              <p:tags r:id="rId1"/>
            </p:custDataLst>
          </p:nvPr>
        </p:nvSpPr>
        <p:spPr>
          <a:xfrm>
            <a:off x="10218413" y="2926081"/>
            <a:ext cx="1994479" cy="1969449"/>
          </a:xfrm>
          <a:custGeom>
            <a:avLst/>
            <a:gdLst>
              <a:gd name="connsiteX0" fmla="*/ 2124314 w 2156532"/>
              <a:gd name="connsiteY0" fmla="*/ 0 h 2129469"/>
              <a:gd name="connsiteX1" fmla="*/ 2156532 w 2156532"/>
              <a:gd name="connsiteY1" fmla="*/ 0 h 2129469"/>
              <a:gd name="connsiteX2" fmla="*/ 2156532 w 2156532"/>
              <a:gd name="connsiteY2" fmla="*/ 2129469 h 2129469"/>
              <a:gd name="connsiteX3" fmla="*/ 0 w 2156532"/>
              <a:gd name="connsiteY3" fmla="*/ 2129469 h 2129469"/>
              <a:gd name="connsiteX4" fmla="*/ 2124314 w 2156532"/>
              <a:gd name="connsiteY4" fmla="*/ 0 h 21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532" h="2129469">
                <a:moveTo>
                  <a:pt x="2124314" y="0"/>
                </a:moveTo>
                <a:lnTo>
                  <a:pt x="2156532" y="0"/>
                </a:lnTo>
                <a:lnTo>
                  <a:pt x="2156532" y="2129469"/>
                </a:lnTo>
                <a:lnTo>
                  <a:pt x="0" y="2129469"/>
                </a:lnTo>
                <a:lnTo>
                  <a:pt x="212431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6" name="PA_任意多边形 15"/>
          <p:cNvSpPr/>
          <p:nvPr>
            <p:custDataLst>
              <p:tags r:id="rId2"/>
            </p:custDataLst>
          </p:nvPr>
        </p:nvSpPr>
        <p:spPr>
          <a:xfrm>
            <a:off x="3429003" y="2766060"/>
            <a:ext cx="8783887" cy="2129469"/>
          </a:xfrm>
          <a:custGeom>
            <a:avLst/>
            <a:gdLst>
              <a:gd name="connsiteX0" fmla="*/ 2514217 w 8783887"/>
              <a:gd name="connsiteY0" fmla="*/ 0 h 2129469"/>
              <a:gd name="connsiteX1" fmla="*/ 8783887 w 8783887"/>
              <a:gd name="connsiteY1" fmla="*/ 0 h 2129469"/>
              <a:gd name="connsiteX2" fmla="*/ 6659573 w 8783887"/>
              <a:gd name="connsiteY2" fmla="*/ 2129469 h 2129469"/>
              <a:gd name="connsiteX3" fmla="*/ 1284531 w 8783887"/>
              <a:gd name="connsiteY3" fmla="*/ 2129469 h 2129469"/>
              <a:gd name="connsiteX4" fmla="*/ 1284530 w 8783887"/>
              <a:gd name="connsiteY4" fmla="*/ 2129469 h 2129469"/>
              <a:gd name="connsiteX5" fmla="*/ 764675 w 8783887"/>
              <a:gd name="connsiteY5" fmla="*/ 2129468 h 2129469"/>
              <a:gd name="connsiteX6" fmla="*/ 0 w 8783887"/>
              <a:gd name="connsiteY6" fmla="*/ 1366645 h 2129469"/>
              <a:gd name="connsiteX7" fmla="*/ 0 w 8783887"/>
              <a:gd name="connsiteY7" fmla="*/ 1 h 2129469"/>
              <a:gd name="connsiteX8" fmla="*/ 2514219 w 8783887"/>
              <a:gd name="connsiteY8" fmla="*/ 1 h 2129469"/>
              <a:gd name="connsiteX9" fmla="*/ 2514217 w 8783887"/>
              <a:gd name="connsiteY9" fmla="*/ 0 h 21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83887" h="2129469">
                <a:moveTo>
                  <a:pt x="2514217" y="0"/>
                </a:moveTo>
                <a:lnTo>
                  <a:pt x="8783887" y="0"/>
                </a:lnTo>
                <a:lnTo>
                  <a:pt x="6659573" y="2129469"/>
                </a:lnTo>
                <a:lnTo>
                  <a:pt x="1284531" y="2129469"/>
                </a:lnTo>
                <a:lnTo>
                  <a:pt x="1284530" y="2129469"/>
                </a:lnTo>
                <a:lnTo>
                  <a:pt x="764675" y="2129468"/>
                </a:lnTo>
                <a:lnTo>
                  <a:pt x="0" y="1366645"/>
                </a:lnTo>
                <a:lnTo>
                  <a:pt x="0" y="1"/>
                </a:lnTo>
                <a:lnTo>
                  <a:pt x="2514219" y="1"/>
                </a:lnTo>
                <a:lnTo>
                  <a:pt x="251421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PA_文本框 19"/>
          <p:cNvSpPr txBox="1"/>
          <p:nvPr>
            <p:custDataLst>
              <p:tags r:id="rId3"/>
            </p:custDataLst>
          </p:nvPr>
        </p:nvSpPr>
        <p:spPr>
          <a:xfrm>
            <a:off x="4549487" y="3219164"/>
            <a:ext cx="6764464" cy="64633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3600" spc="200" dirty="0" smtClean="0">
                <a:solidFill>
                  <a:schemeClr val="bg1"/>
                </a:solidFill>
              </a:rPr>
              <a:t>LF1650</a:t>
            </a:r>
            <a:r>
              <a:rPr lang="zh-CN" altLang="en-US" sz="3600" spc="200" dirty="0" smtClean="0">
                <a:solidFill>
                  <a:schemeClr val="bg1"/>
                </a:solidFill>
              </a:rPr>
              <a:t>手持式二维条码扫描器</a:t>
            </a:r>
            <a:endParaRPr lang="zh-CN" altLang="en-US" sz="3600" spc="200" dirty="0">
              <a:solidFill>
                <a:schemeClr val="bg1"/>
              </a:solidFill>
            </a:endParaRPr>
          </a:p>
        </p:txBody>
      </p:sp>
      <p:sp>
        <p:nvSpPr>
          <p:cNvPr id="21" name="PA_文本框 3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5023" y="4059349"/>
            <a:ext cx="5590798" cy="3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900" spc="15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苏州纽特捷光电科技有限公司</a:t>
            </a:r>
            <a:r>
              <a:rPr lang="en-US" altLang="zh-CN" sz="1900" spc="15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en-US" altLang="zh-CN" sz="1400" spc="15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2018.02.03</a:t>
            </a:r>
            <a:endParaRPr lang="en-US" altLang="zh-CN" sz="1400" spc="15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PA_S9ryne - 命(Acoustic Piano Ver.)_自定义转码_纯音频输出">
            <a:hlinkClick r:id="" action="ppaction://media"/>
          </p:cNvPr>
          <p:cNvPicPr>
            <a:picLocks noChangeAspect="1"/>
          </p:cNvPicPr>
          <p:nvPr>
            <a:vide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email"/>
          <a:stretch>
            <a:fillRect/>
          </a:stretch>
        </p:blipFill>
        <p:spPr>
          <a:xfrm>
            <a:off x="6160808" y="6863621"/>
            <a:ext cx="609600" cy="609600"/>
          </a:xfrm>
          <a:prstGeom prst="rect">
            <a:avLst/>
          </a:prstGeom>
        </p:spPr>
      </p:pic>
      <p:sp>
        <p:nvSpPr>
          <p:cNvPr id="44" name="PA_任意多边形 43"/>
          <p:cNvSpPr/>
          <p:nvPr>
            <p:custDataLst>
              <p:tags r:id="rId7"/>
            </p:custDataLst>
          </p:nvPr>
        </p:nvSpPr>
        <p:spPr>
          <a:xfrm>
            <a:off x="5257149" y="2544328"/>
            <a:ext cx="6955743" cy="124867"/>
          </a:xfrm>
          <a:custGeom>
            <a:avLst/>
            <a:gdLst>
              <a:gd name="connsiteX0" fmla="*/ 124565 w 6955742"/>
              <a:gd name="connsiteY0" fmla="*/ 0 h 124867"/>
              <a:gd name="connsiteX1" fmla="*/ 6955742 w 6955742"/>
              <a:gd name="connsiteY1" fmla="*/ 0 h 124867"/>
              <a:gd name="connsiteX2" fmla="*/ 6955742 w 6955742"/>
              <a:gd name="connsiteY2" fmla="*/ 124867 h 124867"/>
              <a:gd name="connsiteX3" fmla="*/ 0 w 6955742"/>
              <a:gd name="connsiteY3" fmla="*/ 124867 h 124867"/>
              <a:gd name="connsiteX4" fmla="*/ 124565 w 6955742"/>
              <a:gd name="connsiteY4" fmla="*/ 0 h 124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5742" h="124867">
                <a:moveTo>
                  <a:pt x="124565" y="0"/>
                </a:moveTo>
                <a:lnTo>
                  <a:pt x="6955742" y="0"/>
                </a:lnTo>
                <a:lnTo>
                  <a:pt x="6955742" y="124867"/>
                </a:lnTo>
                <a:lnTo>
                  <a:pt x="0" y="124867"/>
                </a:lnTo>
                <a:lnTo>
                  <a:pt x="12456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pic>
        <p:nvPicPr>
          <p:cNvPr id="78849" name="Picture 1" descr="C:\Users\lenovo\AppData\Roaming\Tencent\Users\1429487609\QQ\WinTemp\RichOle\BIJ{3MY{NE)KFV0QY3~_DAX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18901573">
            <a:off x="2086074" y="884681"/>
            <a:ext cx="2716423" cy="2722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0" name="Picture 2" descr="C:\Users\lenovo\AppData\Roaming\Tencent\Users\1429487609\QQ\WinTemp\RichOle\N5_O7(@48JTS~Y00}XFT654.p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 rot="2687732">
            <a:off x="2674586" y="4334538"/>
            <a:ext cx="1242795" cy="1242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1" name="Picture 3" descr="C:\Users\lenovo\AppData\Roaming\Tencent\Users\1429487609\QQ\WinTemp\RichOle\I$DZ(Y6VE76L}O`C)D_[F9S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2671847">
            <a:off x="812761" y="2529076"/>
            <a:ext cx="1257281" cy="1275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Picture 2" descr="C:\Users\lenovo\Desktop\产品\logo2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 rot="18893357">
            <a:off x="1731198" y="3471948"/>
            <a:ext cx="1268929" cy="1192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2" name="Picture 4" descr="C:\Users\lenovo\AppData\Roaming\Tencent\Users\1429487609\QQ\WinTemp\RichOle\V@4L}O$87)Y@XEBZN(_J)8P.png"/>
          <p:cNvPicPr>
            <a:picLocks noChangeAspect="1" noChangeArrowheads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 rot="2702807">
            <a:off x="1778833" y="5259473"/>
            <a:ext cx="1238379" cy="12333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3" name="Picture 5" descr="C:\Users\lenovo\AppData\Roaming\Tencent\Users\1429487609\QQ\WinTemp\RichOle\B{B]}(5WABCU}DBR6T`B}GQ.png"/>
          <p:cNvPicPr>
            <a:picLocks noChangeAspect="1" noChangeArrowheads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18912171">
            <a:off x="870168" y="643529"/>
            <a:ext cx="1272689" cy="1236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365202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vide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39"/>
          <p:cNvSpPr/>
          <p:nvPr/>
        </p:nvSpPr>
        <p:spPr>
          <a:xfrm rot="18895834">
            <a:off x="2546921" y="-327976"/>
            <a:ext cx="7389881" cy="7460279"/>
          </a:xfrm>
          <a:custGeom>
            <a:avLst/>
            <a:gdLst>
              <a:gd name="connsiteX0" fmla="*/ 7389881 w 7389881"/>
              <a:gd name="connsiteY0" fmla="*/ 2616819 h 7460278"/>
              <a:gd name="connsiteX1" fmla="*/ 7119477 w 7389881"/>
              <a:gd name="connsiteY1" fmla="*/ 2886568 h 7460278"/>
              <a:gd name="connsiteX2" fmla="*/ 7119477 w 7389881"/>
              <a:gd name="connsiteY2" fmla="*/ 2642538 h 7460278"/>
              <a:gd name="connsiteX3" fmla="*/ 7119477 w 7389881"/>
              <a:gd name="connsiteY3" fmla="*/ 2345760 h 7460278"/>
              <a:gd name="connsiteX4" fmla="*/ 7119477 w 7389881"/>
              <a:gd name="connsiteY4" fmla="*/ 2345760 h 7460278"/>
              <a:gd name="connsiteX5" fmla="*/ 7119477 w 7389881"/>
              <a:gd name="connsiteY5" fmla="*/ 2345759 h 7460278"/>
              <a:gd name="connsiteX6" fmla="*/ 6700787 w 7389881"/>
              <a:gd name="connsiteY6" fmla="*/ 1926053 h 7460278"/>
              <a:gd name="connsiteX7" fmla="*/ 6700787 w 7389881"/>
              <a:gd name="connsiteY7" fmla="*/ 1926054 h 7460278"/>
              <a:gd name="connsiteX8" fmla="*/ 7119477 w 7389881"/>
              <a:gd name="connsiteY8" fmla="*/ 2345760 h 7460278"/>
              <a:gd name="connsiteX9" fmla="*/ 7119477 w 7389881"/>
              <a:gd name="connsiteY9" fmla="*/ 2642538 h 7460278"/>
              <a:gd name="connsiteX10" fmla="*/ 7119477 w 7389881"/>
              <a:gd name="connsiteY10" fmla="*/ 2886569 h 7460278"/>
              <a:gd name="connsiteX11" fmla="*/ 2534668 w 7389881"/>
              <a:gd name="connsiteY11" fmla="*/ 7460278 h 7460278"/>
              <a:gd name="connsiteX12" fmla="*/ 1845574 w 7389881"/>
              <a:gd name="connsiteY12" fmla="*/ 6769512 h 7460278"/>
              <a:gd name="connsiteX13" fmla="*/ 1845574 w 7389881"/>
              <a:gd name="connsiteY13" fmla="*/ 6769512 h 7460278"/>
              <a:gd name="connsiteX14" fmla="*/ 1 w 7389881"/>
              <a:gd name="connsiteY14" fmla="*/ 4919460 h 7460278"/>
              <a:gd name="connsiteX15" fmla="*/ 0 w 7389881"/>
              <a:gd name="connsiteY15" fmla="*/ 1 h 7460278"/>
              <a:gd name="connsiteX16" fmla="*/ 4779396 w 7389881"/>
              <a:gd name="connsiteY16" fmla="*/ 0 h 7460278"/>
              <a:gd name="connsiteX17" fmla="*/ 5468490 w 7389881"/>
              <a:gd name="connsiteY17" fmla="*/ 690766 h 7460278"/>
              <a:gd name="connsiteX18" fmla="*/ 5468490 w 7389881"/>
              <a:gd name="connsiteY18" fmla="*/ 690766 h 7460278"/>
              <a:gd name="connsiteX19" fmla="*/ 6430383 w 7389881"/>
              <a:gd name="connsiteY19" fmla="*/ 1654994 h 7460278"/>
              <a:gd name="connsiteX20" fmla="*/ 6430383 w 7389881"/>
              <a:gd name="connsiteY20" fmla="*/ 1654993 h 746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389881" h="7460278">
                <a:moveTo>
                  <a:pt x="7389881" y="2616819"/>
                </a:moveTo>
                <a:lnTo>
                  <a:pt x="7119477" y="2886568"/>
                </a:lnTo>
                <a:lnTo>
                  <a:pt x="7119477" y="2642538"/>
                </a:lnTo>
                <a:lnTo>
                  <a:pt x="7119477" y="2345760"/>
                </a:lnTo>
                <a:lnTo>
                  <a:pt x="7119477" y="2345760"/>
                </a:lnTo>
                <a:lnTo>
                  <a:pt x="7119477" y="2345759"/>
                </a:lnTo>
                <a:close/>
                <a:moveTo>
                  <a:pt x="6700787" y="1926053"/>
                </a:moveTo>
                <a:lnTo>
                  <a:pt x="6700787" y="1926054"/>
                </a:lnTo>
                <a:lnTo>
                  <a:pt x="7119477" y="2345760"/>
                </a:lnTo>
                <a:lnTo>
                  <a:pt x="7119477" y="2642538"/>
                </a:lnTo>
                <a:lnTo>
                  <a:pt x="7119477" y="2886569"/>
                </a:lnTo>
                <a:lnTo>
                  <a:pt x="2534668" y="7460278"/>
                </a:lnTo>
                <a:lnTo>
                  <a:pt x="1845574" y="6769512"/>
                </a:lnTo>
                <a:lnTo>
                  <a:pt x="1845574" y="6769512"/>
                </a:lnTo>
                <a:lnTo>
                  <a:pt x="1" y="4919460"/>
                </a:lnTo>
                <a:lnTo>
                  <a:pt x="0" y="1"/>
                </a:lnTo>
                <a:lnTo>
                  <a:pt x="4779396" y="0"/>
                </a:lnTo>
                <a:lnTo>
                  <a:pt x="5468490" y="690766"/>
                </a:lnTo>
                <a:lnTo>
                  <a:pt x="5468490" y="690766"/>
                </a:lnTo>
                <a:lnTo>
                  <a:pt x="6430383" y="1654994"/>
                </a:lnTo>
                <a:lnTo>
                  <a:pt x="6430383" y="165499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 rot="16200000">
            <a:off x="7261780" y="692489"/>
            <a:ext cx="965877" cy="701040"/>
          </a:xfrm>
          <a:prstGeom prst="triangle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5400000" flipH="1">
            <a:off x="7917099" y="1849941"/>
            <a:ext cx="965877" cy="70104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6200000">
            <a:off x="7261780" y="3016637"/>
            <a:ext cx="965877" cy="701040"/>
          </a:xfrm>
          <a:prstGeom prst="triangle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 flipH="1">
            <a:off x="7917098" y="4178711"/>
            <a:ext cx="965877" cy="70104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6200000">
            <a:off x="7261780" y="5340785"/>
            <a:ext cx="965877" cy="701040"/>
          </a:xfrm>
          <a:prstGeom prst="triangle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64"/>
          <p:cNvSpPr txBox="1"/>
          <p:nvPr/>
        </p:nvSpPr>
        <p:spPr>
          <a:xfrm>
            <a:off x="5254977" y="704455"/>
            <a:ext cx="1547214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1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应用场景</a:t>
            </a:r>
            <a:endParaRPr lang="en-US" altLang="zh-CN" sz="1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Application Scenario</a:t>
            </a:r>
            <a:endParaRPr lang="zh-CN" altLang="en-US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TextBox 65"/>
          <p:cNvSpPr txBox="1"/>
          <p:nvPr/>
        </p:nvSpPr>
        <p:spPr>
          <a:xfrm>
            <a:off x="5307074" y="1861908"/>
            <a:ext cx="1443020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产品亮点</a:t>
            </a:r>
            <a:endParaRPr lang="en-US" altLang="zh-CN" spc="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Product Highlights</a:t>
            </a:r>
            <a:endParaRPr lang="zh-CN" altLang="en-US" sz="1800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66"/>
          <p:cNvSpPr txBox="1"/>
          <p:nvPr/>
        </p:nvSpPr>
        <p:spPr>
          <a:xfrm>
            <a:off x="5295052" y="3059382"/>
            <a:ext cx="1467064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产品和服务</a:t>
            </a:r>
            <a:endParaRPr lang="en-US" altLang="zh-CN" spc="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Product &amp;</a:t>
            </a:r>
            <a:r>
              <a:rPr lang="en-US" altLang="zh-CN" sz="1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 Service</a:t>
            </a:r>
            <a:endParaRPr lang="zh-CN" altLang="en-US" sz="1800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TextBox 67"/>
          <p:cNvSpPr txBox="1"/>
          <p:nvPr/>
        </p:nvSpPr>
        <p:spPr>
          <a:xfrm>
            <a:off x="5234138" y="4303344"/>
            <a:ext cx="1588892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技术参数</a:t>
            </a:r>
            <a:endParaRPr lang="en-US" altLang="zh-CN" spc="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Technical Parameters</a:t>
            </a:r>
            <a:endParaRPr lang="zh-CN" altLang="en-US" sz="1800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Freeform 129"/>
          <p:cNvSpPr>
            <a:spLocks noChangeAspect="1" noEditPoints="1"/>
          </p:cNvSpPr>
          <p:nvPr/>
        </p:nvSpPr>
        <p:spPr bwMode="auto">
          <a:xfrm>
            <a:off x="8120523" y="3058745"/>
            <a:ext cx="616824" cy="616824"/>
          </a:xfrm>
          <a:custGeom>
            <a:avLst/>
            <a:gdLst>
              <a:gd name="T0" fmla="*/ 48 w 97"/>
              <a:gd name="T1" fmla="*/ 0 h 97"/>
              <a:gd name="T2" fmla="*/ 50 w 97"/>
              <a:gd name="T3" fmla="*/ 0 h 97"/>
              <a:gd name="T4" fmla="*/ 53 w 97"/>
              <a:gd name="T5" fmla="*/ 27 h 97"/>
              <a:gd name="T6" fmla="*/ 49 w 97"/>
              <a:gd name="T7" fmla="*/ 33 h 97"/>
              <a:gd name="T8" fmla="*/ 49 w 97"/>
              <a:gd name="T9" fmla="*/ 34 h 97"/>
              <a:gd name="T10" fmla="*/ 37 w 97"/>
              <a:gd name="T11" fmla="*/ 40 h 97"/>
              <a:gd name="T12" fmla="*/ 23 w 97"/>
              <a:gd name="T13" fmla="*/ 46 h 97"/>
              <a:gd name="T14" fmla="*/ 18 w 97"/>
              <a:gd name="T15" fmla="*/ 43 h 97"/>
              <a:gd name="T16" fmla="*/ 13 w 97"/>
              <a:gd name="T17" fmla="*/ 45 h 97"/>
              <a:gd name="T18" fmla="*/ 1 w 97"/>
              <a:gd name="T19" fmla="*/ 38 h 97"/>
              <a:gd name="T20" fmla="*/ 48 w 97"/>
              <a:gd name="T21" fmla="*/ 0 h 97"/>
              <a:gd name="T22" fmla="*/ 57 w 97"/>
              <a:gd name="T23" fmla="*/ 1 h 97"/>
              <a:gd name="T24" fmla="*/ 81 w 97"/>
              <a:gd name="T25" fmla="*/ 12 h 97"/>
              <a:gd name="T26" fmla="*/ 61 w 97"/>
              <a:gd name="T27" fmla="*/ 27 h 97"/>
              <a:gd name="T28" fmla="*/ 60 w 97"/>
              <a:gd name="T29" fmla="*/ 26 h 97"/>
              <a:gd name="T30" fmla="*/ 57 w 97"/>
              <a:gd name="T31" fmla="*/ 1 h 97"/>
              <a:gd name="T32" fmla="*/ 86 w 97"/>
              <a:gd name="T33" fmla="*/ 17 h 97"/>
              <a:gd name="T34" fmla="*/ 65 w 97"/>
              <a:gd name="T35" fmla="*/ 33 h 97"/>
              <a:gd name="T36" fmla="*/ 65 w 97"/>
              <a:gd name="T37" fmla="*/ 33 h 97"/>
              <a:gd name="T38" fmla="*/ 59 w 97"/>
              <a:gd name="T39" fmla="*/ 40 h 97"/>
              <a:gd name="T40" fmla="*/ 59 w 97"/>
              <a:gd name="T41" fmla="*/ 45 h 97"/>
              <a:gd name="T42" fmla="*/ 57 w 97"/>
              <a:gd name="T43" fmla="*/ 63 h 97"/>
              <a:gd name="T44" fmla="*/ 60 w 97"/>
              <a:gd name="T45" fmla="*/ 68 h 97"/>
              <a:gd name="T46" fmla="*/ 89 w 97"/>
              <a:gd name="T47" fmla="*/ 75 h 97"/>
              <a:gd name="T48" fmla="*/ 97 w 97"/>
              <a:gd name="T49" fmla="*/ 48 h 97"/>
              <a:gd name="T50" fmla="*/ 86 w 97"/>
              <a:gd name="T51" fmla="*/ 17 h 97"/>
              <a:gd name="T52" fmla="*/ 85 w 97"/>
              <a:gd name="T53" fmla="*/ 81 h 97"/>
              <a:gd name="T54" fmla="*/ 49 w 97"/>
              <a:gd name="T55" fmla="*/ 97 h 97"/>
              <a:gd name="T56" fmla="*/ 54 w 97"/>
              <a:gd name="T57" fmla="*/ 77 h 97"/>
              <a:gd name="T58" fmla="*/ 58 w 97"/>
              <a:gd name="T59" fmla="*/ 74 h 97"/>
              <a:gd name="T60" fmla="*/ 85 w 97"/>
              <a:gd name="T61" fmla="*/ 81 h 97"/>
              <a:gd name="T62" fmla="*/ 42 w 97"/>
              <a:gd name="T63" fmla="*/ 97 h 97"/>
              <a:gd name="T64" fmla="*/ 1 w 97"/>
              <a:gd name="T65" fmla="*/ 60 h 97"/>
              <a:gd name="T66" fmla="*/ 12 w 97"/>
              <a:gd name="T67" fmla="*/ 57 h 97"/>
              <a:gd name="T68" fmla="*/ 18 w 97"/>
              <a:gd name="T69" fmla="*/ 59 h 97"/>
              <a:gd name="T70" fmla="*/ 21 w 97"/>
              <a:gd name="T71" fmla="*/ 58 h 97"/>
              <a:gd name="T72" fmla="*/ 45 w 97"/>
              <a:gd name="T73" fmla="*/ 70 h 97"/>
              <a:gd name="T74" fmla="*/ 48 w 97"/>
              <a:gd name="T75" fmla="*/ 75 h 97"/>
              <a:gd name="T76" fmla="*/ 42 w 97"/>
              <a:gd name="T77" fmla="*/ 97 h 97"/>
              <a:gd name="T78" fmla="*/ 0 w 97"/>
              <a:gd name="T79" fmla="*/ 53 h 97"/>
              <a:gd name="T80" fmla="*/ 8 w 97"/>
              <a:gd name="T81" fmla="*/ 51 h 97"/>
              <a:gd name="T82" fmla="*/ 0 w 97"/>
              <a:gd name="T83" fmla="*/ 45 h 97"/>
              <a:gd name="T84" fmla="*/ 0 w 97"/>
              <a:gd name="T85" fmla="*/ 48 h 97"/>
              <a:gd name="T86" fmla="*/ 0 w 97"/>
              <a:gd name="T87" fmla="*/ 53 h 97"/>
              <a:gd name="T88" fmla="*/ 52 w 97"/>
              <a:gd name="T89" fmla="*/ 40 h 97"/>
              <a:gd name="T90" fmla="*/ 40 w 97"/>
              <a:gd name="T91" fmla="*/ 46 h 97"/>
              <a:gd name="T92" fmla="*/ 25 w 97"/>
              <a:gd name="T93" fmla="*/ 52 h 97"/>
              <a:gd name="T94" fmla="*/ 25 w 97"/>
              <a:gd name="T95" fmla="*/ 52 h 97"/>
              <a:gd name="T96" fmla="*/ 48 w 97"/>
              <a:gd name="T97" fmla="*/ 63 h 97"/>
              <a:gd name="T98" fmla="*/ 50 w 97"/>
              <a:gd name="T99" fmla="*/ 62 h 97"/>
              <a:gd name="T100" fmla="*/ 52 w 97"/>
              <a:gd name="T101" fmla="*/ 44 h 97"/>
              <a:gd name="T102" fmla="*/ 52 w 97"/>
              <a:gd name="T103" fmla="*/ 4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>
            <a:off x="7418418" y="4281783"/>
            <a:ext cx="660607" cy="494899"/>
          </a:xfrm>
          <a:custGeom>
            <a:avLst/>
            <a:gdLst>
              <a:gd name="connsiteX0" fmla="*/ 152941 w 574972"/>
              <a:gd name="connsiteY0" fmla="*/ 323694 h 399845"/>
              <a:gd name="connsiteX1" fmla="*/ 152941 w 574972"/>
              <a:gd name="connsiteY1" fmla="*/ 399844 h 399845"/>
              <a:gd name="connsiteX2" fmla="*/ 61228 w 574972"/>
              <a:gd name="connsiteY2" fmla="*/ 399844 h 399845"/>
              <a:gd name="connsiteX3" fmla="*/ 61228 w 574972"/>
              <a:gd name="connsiteY3" fmla="*/ 398217 h 399845"/>
              <a:gd name="connsiteX4" fmla="*/ 65606 w 574972"/>
              <a:gd name="connsiteY4" fmla="*/ 394470 h 399845"/>
              <a:gd name="connsiteX5" fmla="*/ 121790 w 574972"/>
              <a:gd name="connsiteY5" fmla="*/ 346388 h 399845"/>
              <a:gd name="connsiteX6" fmla="*/ 145086 w 574972"/>
              <a:gd name="connsiteY6" fmla="*/ 328444 h 399845"/>
              <a:gd name="connsiteX7" fmla="*/ 147415 w 574972"/>
              <a:gd name="connsiteY7" fmla="*/ 328444 h 399845"/>
              <a:gd name="connsiteX8" fmla="*/ 270881 w 574972"/>
              <a:gd name="connsiteY8" fmla="*/ 219691 h 399845"/>
              <a:gd name="connsiteX9" fmla="*/ 270881 w 574972"/>
              <a:gd name="connsiteY9" fmla="*/ 399845 h 399845"/>
              <a:gd name="connsiteX10" fmla="*/ 179168 w 574972"/>
              <a:gd name="connsiteY10" fmla="*/ 399845 h 399845"/>
              <a:gd name="connsiteX11" fmla="*/ 179168 w 574972"/>
              <a:gd name="connsiteY11" fmla="*/ 296830 h 399845"/>
              <a:gd name="connsiteX12" fmla="*/ 185489 w 574972"/>
              <a:gd name="connsiteY12" fmla="*/ 291396 h 399845"/>
              <a:gd name="connsiteX13" fmla="*/ 216939 w 574972"/>
              <a:gd name="connsiteY13" fmla="*/ 264361 h 399845"/>
              <a:gd name="connsiteX14" fmla="*/ 226257 w 574972"/>
              <a:gd name="connsiteY14" fmla="*/ 259235 h 399845"/>
              <a:gd name="connsiteX15" fmla="*/ 240235 w 574972"/>
              <a:gd name="connsiteY15" fmla="*/ 246418 h 399845"/>
              <a:gd name="connsiteX16" fmla="*/ 263531 w 574972"/>
              <a:gd name="connsiteY16" fmla="*/ 225912 h 399845"/>
              <a:gd name="connsiteX17" fmla="*/ 297108 w 574972"/>
              <a:gd name="connsiteY17" fmla="*/ 209429 h 399845"/>
              <a:gd name="connsiteX18" fmla="*/ 300913 w 574972"/>
              <a:gd name="connsiteY18" fmla="*/ 213616 h 399845"/>
              <a:gd name="connsiteX19" fmla="*/ 309758 w 574972"/>
              <a:gd name="connsiteY19" fmla="*/ 223349 h 399845"/>
              <a:gd name="connsiteX20" fmla="*/ 333054 w 574972"/>
              <a:gd name="connsiteY20" fmla="*/ 248982 h 399845"/>
              <a:gd name="connsiteX21" fmla="*/ 342372 w 574972"/>
              <a:gd name="connsiteY21" fmla="*/ 256672 h 399845"/>
              <a:gd name="connsiteX22" fmla="*/ 344702 w 574972"/>
              <a:gd name="connsiteY22" fmla="*/ 261799 h 399845"/>
              <a:gd name="connsiteX23" fmla="*/ 370328 w 574972"/>
              <a:gd name="connsiteY23" fmla="*/ 264362 h 399845"/>
              <a:gd name="connsiteX24" fmla="*/ 379646 w 574972"/>
              <a:gd name="connsiteY24" fmla="*/ 256672 h 399845"/>
              <a:gd name="connsiteX25" fmla="*/ 388821 w 574972"/>
              <a:gd name="connsiteY25" fmla="*/ 248907 h 399845"/>
              <a:gd name="connsiteX26" fmla="*/ 388821 w 574972"/>
              <a:gd name="connsiteY26" fmla="*/ 399844 h 399845"/>
              <a:gd name="connsiteX27" fmla="*/ 297108 w 574972"/>
              <a:gd name="connsiteY27" fmla="*/ 399844 h 399845"/>
              <a:gd name="connsiteX28" fmla="*/ 506761 w 574972"/>
              <a:gd name="connsiteY28" fmla="*/ 139370 h 399845"/>
              <a:gd name="connsiteX29" fmla="*/ 506761 w 574972"/>
              <a:gd name="connsiteY29" fmla="*/ 399844 h 399845"/>
              <a:gd name="connsiteX30" fmla="*/ 415048 w 574972"/>
              <a:gd name="connsiteY30" fmla="*/ 399844 h 399845"/>
              <a:gd name="connsiteX31" fmla="*/ 415048 w 574972"/>
              <a:gd name="connsiteY31" fmla="*/ 222112 h 399845"/>
              <a:gd name="connsiteX32" fmla="*/ 418375 w 574972"/>
              <a:gd name="connsiteY32" fmla="*/ 219183 h 399845"/>
              <a:gd name="connsiteX33" fmla="*/ 428203 w 574972"/>
              <a:gd name="connsiteY33" fmla="*/ 210532 h 399845"/>
              <a:gd name="connsiteX34" fmla="*/ 458488 w 574972"/>
              <a:gd name="connsiteY34" fmla="*/ 184898 h 399845"/>
              <a:gd name="connsiteX35" fmla="*/ 496198 w 574972"/>
              <a:gd name="connsiteY35" fmla="*/ 149332 h 399845"/>
              <a:gd name="connsiteX36" fmla="*/ 463151 w 574972"/>
              <a:gd name="connsiteY36" fmla="*/ 0 h 399845"/>
              <a:gd name="connsiteX37" fmla="*/ 533039 w 574972"/>
              <a:gd name="connsiteY37" fmla="*/ 0 h 399845"/>
              <a:gd name="connsiteX38" fmla="*/ 554006 w 574972"/>
              <a:gd name="connsiteY38" fmla="*/ 0 h 399845"/>
              <a:gd name="connsiteX39" fmla="*/ 567983 w 574972"/>
              <a:gd name="connsiteY39" fmla="*/ 5127 h 399845"/>
              <a:gd name="connsiteX40" fmla="*/ 574972 w 574972"/>
              <a:gd name="connsiteY40" fmla="*/ 20506 h 399845"/>
              <a:gd name="connsiteX41" fmla="*/ 574972 w 574972"/>
              <a:gd name="connsiteY41" fmla="*/ 117913 h 399845"/>
              <a:gd name="connsiteX42" fmla="*/ 554006 w 574972"/>
              <a:gd name="connsiteY42" fmla="*/ 138419 h 399845"/>
              <a:gd name="connsiteX43" fmla="*/ 535369 w 574972"/>
              <a:gd name="connsiteY43" fmla="*/ 117913 h 399845"/>
              <a:gd name="connsiteX44" fmla="*/ 535369 w 574972"/>
              <a:gd name="connsiteY44" fmla="*/ 66646 h 399845"/>
              <a:gd name="connsiteX45" fmla="*/ 533039 w 574972"/>
              <a:gd name="connsiteY45" fmla="*/ 69209 h 399845"/>
              <a:gd name="connsiteX46" fmla="*/ 467811 w 574972"/>
              <a:gd name="connsiteY46" fmla="*/ 130729 h 399845"/>
              <a:gd name="connsiteX47" fmla="*/ 437526 w 574972"/>
              <a:gd name="connsiteY47" fmla="*/ 156362 h 399845"/>
              <a:gd name="connsiteX48" fmla="*/ 414230 w 574972"/>
              <a:gd name="connsiteY48" fmla="*/ 176869 h 399845"/>
              <a:gd name="connsiteX49" fmla="*/ 383945 w 574972"/>
              <a:gd name="connsiteY49" fmla="*/ 202502 h 399845"/>
              <a:gd name="connsiteX50" fmla="*/ 374627 w 574972"/>
              <a:gd name="connsiteY50" fmla="*/ 210192 h 399845"/>
              <a:gd name="connsiteX51" fmla="*/ 349001 w 574972"/>
              <a:gd name="connsiteY51" fmla="*/ 207629 h 399845"/>
              <a:gd name="connsiteX52" fmla="*/ 346671 w 574972"/>
              <a:gd name="connsiteY52" fmla="*/ 202502 h 399845"/>
              <a:gd name="connsiteX53" fmla="*/ 337353 w 574972"/>
              <a:gd name="connsiteY53" fmla="*/ 194812 h 399845"/>
              <a:gd name="connsiteX54" fmla="*/ 314057 w 574972"/>
              <a:gd name="connsiteY54" fmla="*/ 169179 h 399845"/>
              <a:gd name="connsiteX55" fmla="*/ 293091 w 574972"/>
              <a:gd name="connsiteY55" fmla="*/ 146109 h 399845"/>
              <a:gd name="connsiteX56" fmla="*/ 262806 w 574972"/>
              <a:gd name="connsiteY56" fmla="*/ 171742 h 399845"/>
              <a:gd name="connsiteX57" fmla="*/ 239510 w 574972"/>
              <a:gd name="connsiteY57" fmla="*/ 192249 h 399845"/>
              <a:gd name="connsiteX58" fmla="*/ 225532 w 574972"/>
              <a:gd name="connsiteY58" fmla="*/ 205065 h 399845"/>
              <a:gd name="connsiteX59" fmla="*/ 216214 w 574972"/>
              <a:gd name="connsiteY59" fmla="*/ 210192 h 399845"/>
              <a:gd name="connsiteX60" fmla="*/ 141666 w 574972"/>
              <a:gd name="connsiteY60" fmla="*/ 274275 h 399845"/>
              <a:gd name="connsiteX61" fmla="*/ 139337 w 574972"/>
              <a:gd name="connsiteY61" fmla="*/ 274275 h 399845"/>
              <a:gd name="connsiteX62" fmla="*/ 116041 w 574972"/>
              <a:gd name="connsiteY62" fmla="*/ 292218 h 399845"/>
              <a:gd name="connsiteX63" fmla="*/ 32175 w 574972"/>
              <a:gd name="connsiteY63" fmla="*/ 363992 h 399845"/>
              <a:gd name="connsiteX64" fmla="*/ 22856 w 574972"/>
              <a:gd name="connsiteY64" fmla="*/ 366555 h 399845"/>
              <a:gd name="connsiteX65" fmla="*/ 4220 w 574972"/>
              <a:gd name="connsiteY65" fmla="*/ 358865 h 399845"/>
              <a:gd name="connsiteX66" fmla="*/ 6549 w 574972"/>
              <a:gd name="connsiteY66" fmla="*/ 328105 h 399845"/>
              <a:gd name="connsiteX67" fmla="*/ 18197 w 574972"/>
              <a:gd name="connsiteY67" fmla="*/ 317851 h 399845"/>
              <a:gd name="connsiteX68" fmla="*/ 116041 w 574972"/>
              <a:gd name="connsiteY68" fmla="*/ 238389 h 399845"/>
              <a:gd name="connsiteX69" fmla="*/ 139337 w 574972"/>
              <a:gd name="connsiteY69" fmla="*/ 220445 h 399845"/>
              <a:gd name="connsiteX70" fmla="*/ 141666 w 574972"/>
              <a:gd name="connsiteY70" fmla="*/ 217882 h 399845"/>
              <a:gd name="connsiteX71" fmla="*/ 216214 w 574972"/>
              <a:gd name="connsiteY71" fmla="*/ 156362 h 399845"/>
              <a:gd name="connsiteX72" fmla="*/ 223203 w 574972"/>
              <a:gd name="connsiteY72" fmla="*/ 148672 h 399845"/>
              <a:gd name="connsiteX73" fmla="*/ 239510 w 574972"/>
              <a:gd name="connsiteY73" fmla="*/ 138419 h 399845"/>
              <a:gd name="connsiteX74" fmla="*/ 262806 w 574972"/>
              <a:gd name="connsiteY74" fmla="*/ 117913 h 399845"/>
              <a:gd name="connsiteX75" fmla="*/ 283772 w 574972"/>
              <a:gd name="connsiteY75" fmla="*/ 99969 h 399845"/>
              <a:gd name="connsiteX76" fmla="*/ 309398 w 574972"/>
              <a:gd name="connsiteY76" fmla="*/ 102533 h 399845"/>
              <a:gd name="connsiteX77" fmla="*/ 314057 w 574972"/>
              <a:gd name="connsiteY77" fmla="*/ 107659 h 399845"/>
              <a:gd name="connsiteX78" fmla="*/ 337353 w 574972"/>
              <a:gd name="connsiteY78" fmla="*/ 133292 h 399845"/>
              <a:gd name="connsiteX79" fmla="*/ 346671 w 574972"/>
              <a:gd name="connsiteY79" fmla="*/ 140982 h 399845"/>
              <a:gd name="connsiteX80" fmla="*/ 365308 w 574972"/>
              <a:gd name="connsiteY80" fmla="*/ 161489 h 399845"/>
              <a:gd name="connsiteX81" fmla="*/ 383945 w 574972"/>
              <a:gd name="connsiteY81" fmla="*/ 146109 h 399845"/>
              <a:gd name="connsiteX82" fmla="*/ 414230 w 574972"/>
              <a:gd name="connsiteY82" fmla="*/ 120476 h 399845"/>
              <a:gd name="connsiteX83" fmla="*/ 437526 w 574972"/>
              <a:gd name="connsiteY83" fmla="*/ 99969 h 399845"/>
              <a:gd name="connsiteX84" fmla="*/ 477129 w 574972"/>
              <a:gd name="connsiteY84" fmla="*/ 61520 h 399845"/>
              <a:gd name="connsiteX85" fmla="*/ 498095 w 574972"/>
              <a:gd name="connsiteY85" fmla="*/ 43576 h 399845"/>
              <a:gd name="connsiteX86" fmla="*/ 486447 w 574972"/>
              <a:gd name="connsiteY86" fmla="*/ 43576 h 399845"/>
              <a:gd name="connsiteX87" fmla="*/ 463151 w 574972"/>
              <a:gd name="connsiteY87" fmla="*/ 43576 h 399845"/>
              <a:gd name="connsiteX88" fmla="*/ 456163 w 574972"/>
              <a:gd name="connsiteY88" fmla="*/ 41013 h 399845"/>
              <a:gd name="connsiteX89" fmla="*/ 442185 w 574972"/>
              <a:gd name="connsiteY89" fmla="*/ 20506 h 399845"/>
              <a:gd name="connsiteX90" fmla="*/ 453833 w 574972"/>
              <a:gd name="connsiteY90" fmla="*/ 2563 h 399845"/>
              <a:gd name="connsiteX91" fmla="*/ 456163 w 574972"/>
              <a:gd name="connsiteY91" fmla="*/ 2563 h 399845"/>
              <a:gd name="connsiteX92" fmla="*/ 463151 w 574972"/>
              <a:gd name="connsiteY92" fmla="*/ 0 h 39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Freeform 168"/>
          <p:cNvSpPr>
            <a:spLocks noChangeAspect="1" noEditPoints="1"/>
          </p:cNvSpPr>
          <p:nvPr/>
        </p:nvSpPr>
        <p:spPr bwMode="auto">
          <a:xfrm>
            <a:off x="7452194" y="1930301"/>
            <a:ext cx="593057" cy="540320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任意多边形 28"/>
          <p:cNvSpPr>
            <a:spLocks/>
          </p:cNvSpPr>
          <p:nvPr/>
        </p:nvSpPr>
        <p:spPr bwMode="auto">
          <a:xfrm>
            <a:off x="8117364" y="740746"/>
            <a:ext cx="623145" cy="604529"/>
          </a:xfrm>
          <a:custGeom>
            <a:avLst/>
            <a:gdLst>
              <a:gd name="connsiteX0" fmla="*/ 262805 w 519288"/>
              <a:gd name="connsiteY0" fmla="*/ 111558 h 503774"/>
              <a:gd name="connsiteX1" fmla="*/ 439744 w 519288"/>
              <a:gd name="connsiteY1" fmla="*/ 276036 h 503774"/>
              <a:gd name="connsiteX2" fmla="*/ 439744 w 519288"/>
              <a:gd name="connsiteY2" fmla="*/ 484796 h 503774"/>
              <a:gd name="connsiteX3" fmla="*/ 433425 w 519288"/>
              <a:gd name="connsiteY3" fmla="*/ 503774 h 503774"/>
              <a:gd name="connsiteX4" fmla="*/ 414467 w 519288"/>
              <a:gd name="connsiteY4" fmla="*/ 503774 h 503774"/>
              <a:gd name="connsiteX5" fmla="*/ 319678 w 519288"/>
              <a:gd name="connsiteY5" fmla="*/ 503774 h 503774"/>
              <a:gd name="connsiteX6" fmla="*/ 313359 w 519288"/>
              <a:gd name="connsiteY6" fmla="*/ 503774 h 503774"/>
              <a:gd name="connsiteX7" fmla="*/ 307040 w 519288"/>
              <a:gd name="connsiteY7" fmla="*/ 497448 h 503774"/>
              <a:gd name="connsiteX8" fmla="*/ 307040 w 519288"/>
              <a:gd name="connsiteY8" fmla="*/ 396231 h 503774"/>
              <a:gd name="connsiteX9" fmla="*/ 212251 w 519288"/>
              <a:gd name="connsiteY9" fmla="*/ 396231 h 503774"/>
              <a:gd name="connsiteX10" fmla="*/ 212251 w 519288"/>
              <a:gd name="connsiteY10" fmla="*/ 497448 h 503774"/>
              <a:gd name="connsiteX11" fmla="*/ 212251 w 519288"/>
              <a:gd name="connsiteY11" fmla="*/ 503774 h 503774"/>
              <a:gd name="connsiteX12" fmla="*/ 199612 w 519288"/>
              <a:gd name="connsiteY12" fmla="*/ 503774 h 503774"/>
              <a:gd name="connsiteX13" fmla="*/ 104823 w 519288"/>
              <a:gd name="connsiteY13" fmla="*/ 503774 h 503774"/>
              <a:gd name="connsiteX14" fmla="*/ 92185 w 519288"/>
              <a:gd name="connsiteY14" fmla="*/ 503774 h 503774"/>
              <a:gd name="connsiteX15" fmla="*/ 79546 w 519288"/>
              <a:gd name="connsiteY15" fmla="*/ 484796 h 503774"/>
              <a:gd name="connsiteX16" fmla="*/ 79546 w 519288"/>
              <a:gd name="connsiteY16" fmla="*/ 276036 h 503774"/>
              <a:gd name="connsiteX17" fmla="*/ 259644 w 519288"/>
              <a:gd name="connsiteY17" fmla="*/ 0 h 503774"/>
              <a:gd name="connsiteX18" fmla="*/ 281809 w 519288"/>
              <a:gd name="connsiteY18" fmla="*/ 9516 h 503774"/>
              <a:gd name="connsiteX19" fmla="*/ 370468 w 519288"/>
              <a:gd name="connsiteY19" fmla="*/ 91992 h 503774"/>
              <a:gd name="connsiteX20" fmla="*/ 370468 w 519288"/>
              <a:gd name="connsiteY20" fmla="*/ 22205 h 503774"/>
              <a:gd name="connsiteX21" fmla="*/ 383134 w 519288"/>
              <a:gd name="connsiteY21" fmla="*/ 9516 h 503774"/>
              <a:gd name="connsiteX22" fmla="*/ 414798 w 519288"/>
              <a:gd name="connsiteY22" fmla="*/ 9516 h 503774"/>
              <a:gd name="connsiteX23" fmla="*/ 427463 w 519288"/>
              <a:gd name="connsiteY23" fmla="*/ 22205 h 503774"/>
              <a:gd name="connsiteX24" fmla="*/ 427463 w 519288"/>
              <a:gd name="connsiteY24" fmla="*/ 142746 h 503774"/>
              <a:gd name="connsiteX25" fmla="*/ 509789 w 519288"/>
              <a:gd name="connsiteY25" fmla="*/ 218877 h 503774"/>
              <a:gd name="connsiteX26" fmla="*/ 509789 w 519288"/>
              <a:gd name="connsiteY26" fmla="*/ 269631 h 503774"/>
              <a:gd name="connsiteX27" fmla="*/ 465460 w 519288"/>
              <a:gd name="connsiteY27" fmla="*/ 269631 h 503774"/>
              <a:gd name="connsiteX28" fmla="*/ 262810 w 519288"/>
              <a:gd name="connsiteY28" fmla="*/ 79303 h 503774"/>
              <a:gd name="connsiteX29" fmla="*/ 60161 w 519288"/>
              <a:gd name="connsiteY29" fmla="*/ 269631 h 503774"/>
              <a:gd name="connsiteX30" fmla="*/ 34830 w 519288"/>
              <a:gd name="connsiteY30" fmla="*/ 275975 h 503774"/>
              <a:gd name="connsiteX31" fmla="*/ 9499 w 519288"/>
              <a:gd name="connsiteY31" fmla="*/ 269631 h 503774"/>
              <a:gd name="connsiteX32" fmla="*/ 9499 w 519288"/>
              <a:gd name="connsiteY32" fmla="*/ 218877 h 503774"/>
              <a:gd name="connsiteX33" fmla="*/ 237479 w 519288"/>
              <a:gd name="connsiteY33" fmla="*/ 9516 h 503774"/>
              <a:gd name="connsiteX34" fmla="*/ 259644 w 519288"/>
              <a:gd name="connsiteY34" fmla="*/ 0 h 503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19288" h="503774">
                <a:moveTo>
                  <a:pt x="262805" y="111558"/>
                </a:moveTo>
                <a:cubicBezTo>
                  <a:pt x="262805" y="111558"/>
                  <a:pt x="262805" y="111558"/>
                  <a:pt x="439744" y="276036"/>
                </a:cubicBezTo>
                <a:cubicBezTo>
                  <a:pt x="439744" y="276036"/>
                  <a:pt x="439744" y="276036"/>
                  <a:pt x="439744" y="484796"/>
                </a:cubicBezTo>
                <a:cubicBezTo>
                  <a:pt x="439744" y="497448"/>
                  <a:pt x="433425" y="503774"/>
                  <a:pt x="433425" y="503774"/>
                </a:cubicBezTo>
                <a:cubicBezTo>
                  <a:pt x="427106" y="503774"/>
                  <a:pt x="420786" y="503774"/>
                  <a:pt x="414467" y="503774"/>
                </a:cubicBezTo>
                <a:cubicBezTo>
                  <a:pt x="414467" y="503774"/>
                  <a:pt x="414467" y="503774"/>
                  <a:pt x="319678" y="503774"/>
                </a:cubicBezTo>
                <a:cubicBezTo>
                  <a:pt x="319678" y="503774"/>
                  <a:pt x="313359" y="503774"/>
                  <a:pt x="313359" y="503774"/>
                </a:cubicBezTo>
                <a:cubicBezTo>
                  <a:pt x="313359" y="503774"/>
                  <a:pt x="307040" y="497448"/>
                  <a:pt x="307040" y="497448"/>
                </a:cubicBezTo>
                <a:cubicBezTo>
                  <a:pt x="307040" y="497448"/>
                  <a:pt x="307040" y="497448"/>
                  <a:pt x="307040" y="396231"/>
                </a:cubicBezTo>
                <a:cubicBezTo>
                  <a:pt x="307040" y="396231"/>
                  <a:pt x="307040" y="396231"/>
                  <a:pt x="212251" y="396231"/>
                </a:cubicBezTo>
                <a:cubicBezTo>
                  <a:pt x="212251" y="396231"/>
                  <a:pt x="212251" y="396231"/>
                  <a:pt x="212251" y="497448"/>
                </a:cubicBezTo>
                <a:cubicBezTo>
                  <a:pt x="212251" y="497448"/>
                  <a:pt x="212251" y="503774"/>
                  <a:pt x="212251" y="503774"/>
                </a:cubicBezTo>
                <a:cubicBezTo>
                  <a:pt x="205931" y="503774"/>
                  <a:pt x="205931" y="503774"/>
                  <a:pt x="199612" y="503774"/>
                </a:cubicBezTo>
                <a:cubicBezTo>
                  <a:pt x="199612" y="503774"/>
                  <a:pt x="199612" y="503774"/>
                  <a:pt x="104823" y="503774"/>
                </a:cubicBezTo>
                <a:cubicBezTo>
                  <a:pt x="98504" y="503774"/>
                  <a:pt x="98504" y="503774"/>
                  <a:pt x="92185" y="503774"/>
                </a:cubicBezTo>
                <a:cubicBezTo>
                  <a:pt x="85865" y="503774"/>
                  <a:pt x="79546" y="497448"/>
                  <a:pt x="79546" y="484796"/>
                </a:cubicBezTo>
                <a:cubicBezTo>
                  <a:pt x="79546" y="484796"/>
                  <a:pt x="79546" y="484796"/>
                  <a:pt x="79546" y="276036"/>
                </a:cubicBezTo>
                <a:close/>
                <a:moveTo>
                  <a:pt x="259644" y="0"/>
                </a:moveTo>
                <a:cubicBezTo>
                  <a:pt x="267560" y="0"/>
                  <a:pt x="275476" y="3172"/>
                  <a:pt x="281809" y="9516"/>
                </a:cubicBezTo>
                <a:cubicBezTo>
                  <a:pt x="281809" y="9516"/>
                  <a:pt x="281809" y="9516"/>
                  <a:pt x="370468" y="91992"/>
                </a:cubicBezTo>
                <a:cubicBezTo>
                  <a:pt x="370468" y="91992"/>
                  <a:pt x="370468" y="91992"/>
                  <a:pt x="370468" y="22205"/>
                </a:cubicBezTo>
                <a:cubicBezTo>
                  <a:pt x="370468" y="15861"/>
                  <a:pt x="376801" y="9516"/>
                  <a:pt x="383134" y="9516"/>
                </a:cubicBezTo>
                <a:cubicBezTo>
                  <a:pt x="383134" y="9516"/>
                  <a:pt x="383134" y="9516"/>
                  <a:pt x="414798" y="9516"/>
                </a:cubicBezTo>
                <a:cubicBezTo>
                  <a:pt x="421130" y="9516"/>
                  <a:pt x="427463" y="15861"/>
                  <a:pt x="427463" y="22205"/>
                </a:cubicBezTo>
                <a:cubicBezTo>
                  <a:pt x="427463" y="22205"/>
                  <a:pt x="427463" y="22205"/>
                  <a:pt x="427463" y="142746"/>
                </a:cubicBezTo>
                <a:cubicBezTo>
                  <a:pt x="427463" y="142746"/>
                  <a:pt x="427463" y="142746"/>
                  <a:pt x="509789" y="218877"/>
                </a:cubicBezTo>
                <a:cubicBezTo>
                  <a:pt x="522455" y="231565"/>
                  <a:pt x="522455" y="250598"/>
                  <a:pt x="509789" y="269631"/>
                </a:cubicBezTo>
                <a:cubicBezTo>
                  <a:pt x="503457" y="282319"/>
                  <a:pt x="478126" y="282319"/>
                  <a:pt x="465460" y="269631"/>
                </a:cubicBezTo>
                <a:cubicBezTo>
                  <a:pt x="465460" y="269631"/>
                  <a:pt x="465460" y="269631"/>
                  <a:pt x="262810" y="79303"/>
                </a:cubicBezTo>
                <a:cubicBezTo>
                  <a:pt x="262810" y="79303"/>
                  <a:pt x="262810" y="79303"/>
                  <a:pt x="60161" y="269631"/>
                </a:cubicBezTo>
                <a:cubicBezTo>
                  <a:pt x="53828" y="275975"/>
                  <a:pt x="41163" y="275975"/>
                  <a:pt x="34830" y="275975"/>
                </a:cubicBezTo>
                <a:cubicBezTo>
                  <a:pt x="28497" y="275975"/>
                  <a:pt x="15831" y="275975"/>
                  <a:pt x="9499" y="269631"/>
                </a:cubicBezTo>
                <a:cubicBezTo>
                  <a:pt x="-3167" y="250598"/>
                  <a:pt x="-3167" y="231565"/>
                  <a:pt x="9499" y="218877"/>
                </a:cubicBezTo>
                <a:cubicBezTo>
                  <a:pt x="9499" y="218877"/>
                  <a:pt x="9499" y="218877"/>
                  <a:pt x="237479" y="9516"/>
                </a:cubicBezTo>
                <a:cubicBezTo>
                  <a:pt x="243812" y="3172"/>
                  <a:pt x="251728" y="0"/>
                  <a:pt x="2596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/>
            <a:endParaRPr lang="zh-CN" altLang="en-US" sz="15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Freeform 228"/>
          <p:cNvSpPr>
            <a:spLocks noEditPoints="1"/>
          </p:cNvSpPr>
          <p:nvPr/>
        </p:nvSpPr>
        <p:spPr bwMode="auto">
          <a:xfrm>
            <a:off x="8221691" y="5416664"/>
            <a:ext cx="414487" cy="549283"/>
          </a:xfrm>
          <a:custGeom>
            <a:avLst/>
            <a:gdLst>
              <a:gd name="T0" fmla="*/ 38 w 52"/>
              <a:gd name="T1" fmla="*/ 53 h 69"/>
              <a:gd name="T2" fmla="*/ 32 w 52"/>
              <a:gd name="T3" fmla="*/ 51 h 69"/>
              <a:gd name="T4" fmla="*/ 32 w 52"/>
              <a:gd name="T5" fmla="*/ 51 h 69"/>
              <a:gd name="T6" fmla="*/ 27 w 52"/>
              <a:gd name="T7" fmla="*/ 49 h 69"/>
              <a:gd name="T8" fmla="*/ 15 w 52"/>
              <a:gd name="T9" fmla="*/ 29 h 69"/>
              <a:gd name="T10" fmla="*/ 16 w 52"/>
              <a:gd name="T11" fmla="*/ 23 h 69"/>
              <a:gd name="T12" fmla="*/ 16 w 52"/>
              <a:gd name="T13" fmla="*/ 23 h 69"/>
              <a:gd name="T14" fmla="*/ 18 w 52"/>
              <a:gd name="T15" fmla="*/ 17 h 69"/>
              <a:gd name="T16" fmla="*/ 11 w 52"/>
              <a:gd name="T17" fmla="*/ 6 h 69"/>
              <a:gd name="T18" fmla="*/ 7 w 52"/>
              <a:gd name="T19" fmla="*/ 6 h 69"/>
              <a:gd name="T20" fmla="*/ 1 w 52"/>
              <a:gd name="T21" fmla="*/ 14 h 69"/>
              <a:gd name="T22" fmla="*/ 0 w 52"/>
              <a:gd name="T23" fmla="*/ 21 h 69"/>
              <a:gd name="T24" fmla="*/ 11 w 52"/>
              <a:gd name="T25" fmla="*/ 45 h 69"/>
              <a:gd name="T26" fmla="*/ 26 w 52"/>
              <a:gd name="T27" fmla="*/ 66 h 69"/>
              <a:gd name="T28" fmla="*/ 32 w 52"/>
              <a:gd name="T29" fmla="*/ 68 h 69"/>
              <a:gd name="T30" fmla="*/ 42 w 52"/>
              <a:gd name="T31" fmla="*/ 68 h 69"/>
              <a:gd name="T32" fmla="*/ 44 w 52"/>
              <a:gd name="T33" fmla="*/ 64 h 69"/>
              <a:gd name="T34" fmla="*/ 38 w 52"/>
              <a:gd name="T35" fmla="*/ 53 h 69"/>
              <a:gd name="T36" fmla="*/ 52 w 52"/>
              <a:gd name="T37" fmla="*/ 62 h 69"/>
              <a:gd name="T38" fmla="*/ 44 w 52"/>
              <a:gd name="T39" fmla="*/ 49 h 69"/>
              <a:gd name="T40" fmla="*/ 42 w 52"/>
              <a:gd name="T41" fmla="*/ 48 h 69"/>
              <a:gd name="T42" fmla="*/ 40 w 52"/>
              <a:gd name="T43" fmla="*/ 48 h 69"/>
              <a:gd name="T44" fmla="*/ 39 w 52"/>
              <a:gd name="T45" fmla="*/ 51 h 69"/>
              <a:gd name="T46" fmla="*/ 47 w 52"/>
              <a:gd name="T47" fmla="*/ 64 h 69"/>
              <a:gd name="T48" fmla="*/ 50 w 52"/>
              <a:gd name="T49" fmla="*/ 65 h 69"/>
              <a:gd name="T50" fmla="*/ 51 w 52"/>
              <a:gd name="T51" fmla="*/ 64 h 69"/>
              <a:gd name="T52" fmla="*/ 52 w 52"/>
              <a:gd name="T53" fmla="*/ 62 h 69"/>
              <a:gd name="T54" fmla="*/ 20 w 52"/>
              <a:gd name="T55" fmla="*/ 17 h 69"/>
              <a:gd name="T56" fmla="*/ 23 w 52"/>
              <a:gd name="T57" fmla="*/ 18 h 69"/>
              <a:gd name="T58" fmla="*/ 24 w 52"/>
              <a:gd name="T59" fmla="*/ 17 h 69"/>
              <a:gd name="T60" fmla="*/ 25 w 52"/>
              <a:gd name="T61" fmla="*/ 14 h 69"/>
              <a:gd name="T62" fmla="*/ 17 w 52"/>
              <a:gd name="T63" fmla="*/ 1 h 69"/>
              <a:gd name="T64" fmla="*/ 15 w 52"/>
              <a:gd name="T65" fmla="*/ 0 h 69"/>
              <a:gd name="T66" fmla="*/ 13 w 52"/>
              <a:gd name="T67" fmla="*/ 1 h 69"/>
              <a:gd name="T68" fmla="*/ 13 w 52"/>
              <a:gd name="T69" fmla="*/ 4 h 69"/>
              <a:gd name="T70" fmla="*/ 20 w 52"/>
              <a:gd name="T71" fmla="*/ 1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TextBox 67"/>
          <p:cNvSpPr txBox="1"/>
          <p:nvPr/>
        </p:nvSpPr>
        <p:spPr>
          <a:xfrm>
            <a:off x="5423292" y="5383530"/>
            <a:ext cx="1210584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联系我们</a:t>
            </a:r>
            <a:endParaRPr lang="en-US" altLang="zh-CN" spc="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Contact Us</a:t>
            </a:r>
            <a:endParaRPr lang="zh-CN" altLang="en-US" sz="1800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1" y="0"/>
            <a:ext cx="4312308" cy="6858000"/>
          </a:xfrm>
          <a:custGeom>
            <a:avLst/>
            <a:gdLst>
              <a:gd name="connsiteX0" fmla="*/ 0 w 4312308"/>
              <a:gd name="connsiteY0" fmla="*/ 0 h 6858000"/>
              <a:gd name="connsiteX1" fmla="*/ 968650 w 4312308"/>
              <a:gd name="connsiteY1" fmla="*/ 0 h 6858000"/>
              <a:gd name="connsiteX2" fmla="*/ 991508 w 4312308"/>
              <a:gd name="connsiteY2" fmla="*/ 0 h 6858000"/>
              <a:gd name="connsiteX3" fmla="*/ 4204954 w 4312308"/>
              <a:gd name="connsiteY3" fmla="*/ 1 h 6858000"/>
              <a:gd name="connsiteX4" fmla="*/ 829512 w 4312308"/>
              <a:gd name="connsiteY4" fmla="*/ 3383636 h 6858000"/>
              <a:gd name="connsiteX5" fmla="*/ 4312308 w 4312308"/>
              <a:gd name="connsiteY5" fmla="*/ 6858000 h 6858000"/>
              <a:gd name="connsiteX6" fmla="*/ 991508 w 4312308"/>
              <a:gd name="connsiteY6" fmla="*/ 6858000 h 6858000"/>
              <a:gd name="connsiteX7" fmla="*/ 968650 w 4312308"/>
              <a:gd name="connsiteY7" fmla="*/ 6858000 h 6858000"/>
              <a:gd name="connsiteX8" fmla="*/ 0 w 4312308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2308" h="6858000">
                <a:moveTo>
                  <a:pt x="0" y="0"/>
                </a:moveTo>
                <a:lnTo>
                  <a:pt x="968650" y="0"/>
                </a:lnTo>
                <a:lnTo>
                  <a:pt x="991508" y="0"/>
                </a:lnTo>
                <a:lnTo>
                  <a:pt x="4204954" y="1"/>
                </a:lnTo>
                <a:lnTo>
                  <a:pt x="829512" y="3383636"/>
                </a:lnTo>
                <a:lnTo>
                  <a:pt x="4312308" y="6858000"/>
                </a:lnTo>
                <a:lnTo>
                  <a:pt x="991508" y="6858000"/>
                </a:lnTo>
                <a:lnTo>
                  <a:pt x="9686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TextBox 59"/>
          <p:cNvSpPr txBox="1">
            <a:spLocks noChangeArrowheads="1"/>
          </p:cNvSpPr>
          <p:nvPr/>
        </p:nvSpPr>
        <p:spPr bwMode="auto">
          <a:xfrm>
            <a:off x="1827087" y="2658579"/>
            <a:ext cx="2741213" cy="14311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8" tIns="45719" rIns="91438" bIns="45719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defTabSz="914354">
              <a:defRPr/>
            </a:pPr>
            <a:r>
              <a:rPr lang="zh-CN" altLang="en-US" sz="55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5500" b="1" kern="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354">
              <a:defRPr/>
            </a:pPr>
            <a:r>
              <a:rPr lang="en-US" altLang="zh-CN" sz="3200" kern="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itchFamily="34" charset="-122"/>
              </a:rPr>
              <a:t>CONTENTS</a:t>
            </a:r>
            <a:endParaRPr lang="en-US" altLang="zh-CN" sz="5500" kern="0" dirty="0">
              <a:solidFill>
                <a:schemeClr val="bg1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 rot="19930189">
            <a:off x="892781" y="243971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3440387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4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7"/>
          <p:cNvGrpSpPr>
            <a:grpSpLocks noChangeAspect="1"/>
          </p:cNvGrpSpPr>
          <p:nvPr/>
        </p:nvGrpSpPr>
        <p:grpSpPr>
          <a:xfrm>
            <a:off x="5663963" y="1709587"/>
            <a:ext cx="864075" cy="833372"/>
            <a:chOff x="6992346" y="5492205"/>
            <a:chExt cx="312738" cy="301626"/>
          </a:xfrm>
          <a:solidFill>
            <a:schemeClr val="bg1"/>
          </a:solidFill>
        </p:grpSpPr>
        <p:sp>
          <p:nvSpPr>
            <p:cNvPr id="19" name="Freeform 252"/>
            <p:cNvSpPr>
              <a:spLocks/>
            </p:cNvSpPr>
            <p:nvPr/>
          </p:nvSpPr>
          <p:spPr bwMode="auto">
            <a:xfrm>
              <a:off x="7041559" y="5560468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20" name="Freeform 253"/>
            <p:cNvSpPr>
              <a:spLocks/>
            </p:cNvSpPr>
            <p:nvPr/>
          </p:nvSpPr>
          <p:spPr bwMode="auto">
            <a:xfrm>
              <a:off x="6992346" y="5492205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21" name="TextBox 18"/>
          <p:cNvSpPr txBox="1"/>
          <p:nvPr/>
        </p:nvSpPr>
        <p:spPr>
          <a:xfrm>
            <a:off x="4608568" y="2640172"/>
            <a:ext cx="2974864" cy="461661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4189303" y="3045931"/>
            <a:ext cx="3813395" cy="9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8" rIns="91432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500" b="1" dirty="0" smtClean="0">
                <a:solidFill>
                  <a:schemeClr val="bg1"/>
                </a:solidFill>
              </a:rPr>
              <a:t>应用场景</a:t>
            </a:r>
            <a:endParaRPr lang="zh-CN" altLang="en-US" sz="5500" b="1" dirty="0">
              <a:solidFill>
                <a:schemeClr val="bg1"/>
              </a:solidFill>
            </a:endParaRPr>
          </a:p>
        </p:txBody>
      </p:sp>
      <p:sp>
        <p:nvSpPr>
          <p:cNvPr id="23" name="矩形 51"/>
          <p:cNvSpPr>
            <a:spLocks noChangeArrowheads="1"/>
          </p:cNvSpPr>
          <p:nvPr/>
        </p:nvSpPr>
        <p:spPr bwMode="auto">
          <a:xfrm>
            <a:off x="4245735" y="4089892"/>
            <a:ext cx="3710896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8" rIns="91432" bIns="457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Application Scenario</a:t>
            </a:r>
            <a:endParaRPr lang="zh-CN" altLang="en-US" sz="2800" dirty="0">
              <a:solidFill>
                <a:schemeClr val="bg1"/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785815" y="4003228"/>
            <a:ext cx="262037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多边形 26"/>
          <p:cNvSpPr/>
          <p:nvPr/>
        </p:nvSpPr>
        <p:spPr>
          <a:xfrm rot="18895834">
            <a:off x="-1124339" y="-1337920"/>
            <a:ext cx="6753016" cy="4632327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9" y="3563597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18895834">
            <a:off x="7576479" y="-8281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18895834">
            <a:off x="4478500" y="3001790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863182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应用场景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Application scenario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27584" y="3558336"/>
            <a:ext cx="10368000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圆角矩形 38"/>
          <p:cNvSpPr/>
          <p:nvPr/>
        </p:nvSpPr>
        <p:spPr>
          <a:xfrm>
            <a:off x="275219" y="3291386"/>
            <a:ext cx="2224585" cy="5459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零售业</a:t>
            </a:r>
            <a:endParaRPr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3334603" y="3293660"/>
            <a:ext cx="2224585" cy="54591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医药</a:t>
            </a:r>
            <a:endParaRPr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6487331" y="3293658"/>
            <a:ext cx="2224585" cy="5459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物流</a:t>
            </a:r>
            <a:endParaRPr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9546715" y="3295932"/>
            <a:ext cx="2224585" cy="54591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制造业</a:t>
            </a:r>
            <a:endParaRPr lang="zh-CN" altLang="en-US" dirty="0"/>
          </a:p>
        </p:txBody>
      </p:sp>
      <p:sp>
        <p:nvSpPr>
          <p:cNvPr id="43" name="上箭头 42"/>
          <p:cNvSpPr/>
          <p:nvPr/>
        </p:nvSpPr>
        <p:spPr>
          <a:xfrm>
            <a:off x="1319056" y="2483892"/>
            <a:ext cx="72000" cy="792000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上箭头 44"/>
          <p:cNvSpPr/>
          <p:nvPr/>
        </p:nvSpPr>
        <p:spPr>
          <a:xfrm>
            <a:off x="7531168" y="2486164"/>
            <a:ext cx="72000" cy="792000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下箭头 45"/>
          <p:cNvSpPr/>
          <p:nvPr/>
        </p:nvSpPr>
        <p:spPr>
          <a:xfrm>
            <a:off x="4408226" y="3835020"/>
            <a:ext cx="72000" cy="792000"/>
          </a:xfrm>
          <a:prstGeom prst="downArrow">
            <a:avLst/>
          </a:prstGeom>
          <a:solidFill>
            <a:schemeClr val="accent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下箭头 46"/>
          <p:cNvSpPr/>
          <p:nvPr/>
        </p:nvSpPr>
        <p:spPr>
          <a:xfrm>
            <a:off x="10633880" y="3837290"/>
            <a:ext cx="72000" cy="792000"/>
          </a:xfrm>
          <a:prstGeom prst="downArrow">
            <a:avLst/>
          </a:prstGeom>
          <a:solidFill>
            <a:schemeClr val="accent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Picture 2" descr="C:\Users\lenovo\Desktop\产品介绍PPT\应用场景\retai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8835" y="4375712"/>
            <a:ext cx="2476798" cy="15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" name="Picture 3" descr="C:\Users\lenovo\Desktop\产品介绍PPT\应用场景\medica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70208" y="1385039"/>
            <a:ext cx="2412301" cy="15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" name="Picture 4" descr="C:\Users\lenovo\Desktop\产品介绍PPT\应用场景\Logistics_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08624" y="4363862"/>
            <a:ext cx="2483839" cy="15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" name="Picture 5" descr="C:\Users\lenovo\Desktop\产品介绍PPT\应用场景\Manufacturing_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583904" y="1388113"/>
            <a:ext cx="2346296" cy="15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2" name="文本框 37"/>
          <p:cNvSpPr txBox="1"/>
          <p:nvPr/>
        </p:nvSpPr>
        <p:spPr>
          <a:xfrm>
            <a:off x="10165663" y="598317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0126" y="1288653"/>
            <a:ext cx="2442949" cy="116905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sz="1800" dirty="0" smtClean="0">
                <a:latin typeface="微软雅黑"/>
              </a:rPr>
              <a:t>百货商店</a:t>
            </a:r>
            <a:r>
              <a:rPr lang="en-US" altLang="zh-CN" sz="1800" dirty="0" smtClean="0">
                <a:latin typeface="微软雅黑"/>
              </a:rPr>
              <a:t> </a:t>
            </a:r>
            <a:r>
              <a:rPr lang="zh-CN" altLang="en-US" sz="1800" dirty="0" smtClean="0">
                <a:latin typeface="微软雅黑"/>
              </a:rPr>
              <a:t>， 超级市场</a:t>
            </a:r>
            <a:r>
              <a:rPr lang="en-US" altLang="zh-CN" sz="1800" dirty="0" smtClean="0">
                <a:latin typeface="微软雅黑"/>
              </a:rPr>
              <a:t> </a:t>
            </a:r>
            <a:r>
              <a:rPr lang="zh-CN" altLang="en-US" sz="1800" dirty="0" smtClean="0">
                <a:latin typeface="微软雅黑"/>
              </a:rPr>
              <a:t>， </a:t>
            </a:r>
            <a:endParaRPr lang="en-US" altLang="zh-CN" sz="1800" dirty="0" smtClean="0">
              <a:latin typeface="微软雅黑"/>
            </a:endParaRPr>
          </a:p>
          <a:p>
            <a:r>
              <a:rPr lang="zh-CN" altLang="en-US" sz="1800" dirty="0" smtClean="0">
                <a:latin typeface="微软雅黑"/>
              </a:rPr>
              <a:t>便利商店</a:t>
            </a:r>
            <a:r>
              <a:rPr lang="en-US" altLang="zh-CN" sz="1800" dirty="0" smtClean="0">
                <a:latin typeface="微软雅黑"/>
              </a:rPr>
              <a:t> </a:t>
            </a:r>
            <a:r>
              <a:rPr lang="zh-CN" altLang="en-US" sz="1800" dirty="0" smtClean="0">
                <a:latin typeface="微软雅黑"/>
              </a:rPr>
              <a:t>， 批发市场</a:t>
            </a:r>
            <a:r>
              <a:rPr lang="en-US" altLang="zh-CN" sz="1800" dirty="0" smtClean="0">
                <a:latin typeface="微软雅黑"/>
              </a:rPr>
              <a:t> </a:t>
            </a:r>
            <a:r>
              <a:rPr lang="zh-CN" altLang="en-US" sz="1800" dirty="0" smtClean="0">
                <a:latin typeface="微软雅黑"/>
              </a:rPr>
              <a:t>，</a:t>
            </a:r>
            <a:endParaRPr lang="en-US" altLang="zh-CN" sz="1800" dirty="0" smtClean="0">
              <a:latin typeface="微软雅黑"/>
            </a:endParaRPr>
          </a:p>
          <a:p>
            <a:r>
              <a:rPr lang="zh-CN" altLang="en-US" sz="1800" dirty="0" smtClean="0">
                <a:latin typeface="微软雅黑"/>
              </a:rPr>
              <a:t>影院</a:t>
            </a:r>
            <a:r>
              <a:rPr lang="en-US" altLang="zh-CN" sz="1800" dirty="0" smtClean="0">
                <a:latin typeface="微软雅黑"/>
              </a:rPr>
              <a:t> </a:t>
            </a:r>
            <a:r>
              <a:rPr lang="zh-CN" altLang="en-US" sz="1800" dirty="0" smtClean="0">
                <a:latin typeface="微软雅黑"/>
              </a:rPr>
              <a:t>， 加油站等收银使用</a:t>
            </a:r>
            <a:endParaRPr lang="en-US" altLang="zh-CN" sz="1800" dirty="0" smtClean="0">
              <a:latin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5112" y="4645784"/>
            <a:ext cx="1794810" cy="892057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sz="1800" dirty="0" smtClean="0">
                <a:latin typeface="微软雅黑"/>
              </a:rPr>
              <a:t>医院，药品包装，药店，医疗机械，等</a:t>
            </a:r>
            <a:endParaRPr lang="en-US" altLang="zh-CN" sz="1800" dirty="0" smtClean="0">
              <a:latin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43280" y="2112151"/>
            <a:ext cx="1663735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sz="1800" dirty="0" smtClean="0">
                <a:latin typeface="微软雅黑"/>
              </a:rPr>
              <a:t>快递，物流等</a:t>
            </a:r>
            <a:endParaRPr lang="en-US" altLang="zh-CN" sz="1800" dirty="0" smtClean="0">
              <a:latin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03306" y="4648518"/>
            <a:ext cx="2538484" cy="1723054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sz="1800" dirty="0" smtClean="0">
                <a:latin typeface="微软雅黑"/>
              </a:rPr>
              <a:t>轻纺工业：食品，服装，烟草加工等；</a:t>
            </a:r>
            <a:endParaRPr lang="en-US" altLang="zh-CN" sz="1800" dirty="0" smtClean="0">
              <a:latin typeface="微软雅黑"/>
            </a:endParaRPr>
          </a:p>
          <a:p>
            <a:r>
              <a:rPr lang="zh-CN" altLang="en-US" sz="1800" dirty="0" smtClean="0">
                <a:latin typeface="微软雅黑"/>
              </a:rPr>
              <a:t>资源加工工业：石油化工，医药制造业等；</a:t>
            </a:r>
            <a:endParaRPr lang="en-US" altLang="zh-CN" sz="1800" dirty="0" smtClean="0">
              <a:latin typeface="微软雅黑"/>
            </a:endParaRPr>
          </a:p>
          <a:p>
            <a:r>
              <a:rPr lang="zh-CN" altLang="en-US" sz="1800" dirty="0" smtClean="0">
                <a:latin typeface="微软雅黑"/>
              </a:rPr>
              <a:t>机械电子制造业：机械设备，交通运输工具等</a:t>
            </a:r>
            <a:endParaRPr lang="en-US" altLang="zh-CN" sz="1800" dirty="0" smtClean="0">
              <a:latin typeface="微软雅黑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379621" y="6358540"/>
            <a:ext cx="9476539" cy="41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900" i="1" u="sng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一款通用的手持式二位扫描枪，</a:t>
            </a:r>
            <a:r>
              <a:rPr lang="zh-CN" altLang="en-US" sz="1900" i="1" u="sng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在各行各业，都有它的用武之地</a:t>
            </a:r>
            <a:endParaRPr lang="zh-CN" altLang="en-US" sz="1900" i="1" u="sng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4</a:t>
            </a:fld>
            <a:endParaRPr lang="en-US" altLang="zh-CN"/>
          </a:p>
        </p:txBody>
      </p:sp>
      <p:cxnSp>
        <p:nvCxnSpPr>
          <p:cNvPr id="56" name="直接连接符 55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4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8895834">
            <a:off x="-1146108" y="-1337924"/>
            <a:ext cx="6753016" cy="4632327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9" y="3563597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168"/>
          <p:cNvSpPr>
            <a:spLocks noChangeAspect="1" noEditPoints="1"/>
          </p:cNvSpPr>
          <p:nvPr/>
        </p:nvSpPr>
        <p:spPr bwMode="auto">
          <a:xfrm>
            <a:off x="5663963" y="1759251"/>
            <a:ext cx="864075" cy="787239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18"/>
          <p:cNvSpPr txBox="1"/>
          <p:nvPr/>
        </p:nvSpPr>
        <p:spPr>
          <a:xfrm>
            <a:off x="4608568" y="2656498"/>
            <a:ext cx="2974864" cy="461661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32" name="文本框 8"/>
          <p:cNvSpPr txBox="1"/>
          <p:nvPr/>
        </p:nvSpPr>
        <p:spPr>
          <a:xfrm>
            <a:off x="4189303" y="3062257"/>
            <a:ext cx="3813395" cy="93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8" rIns="91432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500" b="1" dirty="0" smtClean="0">
                <a:solidFill>
                  <a:schemeClr val="bg1"/>
                </a:solidFill>
              </a:rPr>
              <a:t>产品亮点</a:t>
            </a:r>
            <a:endParaRPr lang="zh-CN" altLang="en-US" sz="5500" b="1" dirty="0">
              <a:solidFill>
                <a:schemeClr val="bg1"/>
              </a:solidFill>
            </a:endParaRPr>
          </a:p>
        </p:txBody>
      </p:sp>
      <p:sp>
        <p:nvSpPr>
          <p:cNvPr id="33" name="矩形 51"/>
          <p:cNvSpPr>
            <a:spLocks noChangeArrowheads="1"/>
          </p:cNvSpPr>
          <p:nvPr/>
        </p:nvSpPr>
        <p:spPr bwMode="auto">
          <a:xfrm>
            <a:off x="4404512" y="4133515"/>
            <a:ext cx="3382979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8" rIns="91432" bIns="457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Product Highlights</a:t>
            </a:r>
            <a:endParaRPr lang="zh-CN" altLang="en-US" sz="2800" dirty="0" smtClean="0">
              <a:solidFill>
                <a:schemeClr val="bg1"/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4785815" y="4065275"/>
            <a:ext cx="262037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 rot="18895834">
            <a:off x="7576479" y="-8281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rot="18895834">
            <a:off x="4478500" y="3001790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940118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产品亮点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  Highlights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28"/>
          <p:cNvSpPr>
            <a:spLocks noChangeAspect="1"/>
          </p:cNvSpPr>
          <p:nvPr/>
        </p:nvSpPr>
        <p:spPr>
          <a:xfrm>
            <a:off x="908764" y="1625823"/>
            <a:ext cx="694248" cy="694244"/>
          </a:xfrm>
          <a:prstGeom prst="ellipse">
            <a:avLst/>
          </a:prstGeom>
          <a:solidFill>
            <a:srgbClr val="CBCBCB"/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1" name="Oval 31"/>
          <p:cNvSpPr>
            <a:spLocks noChangeAspect="1"/>
          </p:cNvSpPr>
          <p:nvPr/>
        </p:nvSpPr>
        <p:spPr>
          <a:xfrm>
            <a:off x="902880" y="2781508"/>
            <a:ext cx="694248" cy="694244"/>
          </a:xfrm>
          <a:prstGeom prst="ellipse">
            <a:avLst/>
          </a:prstGeom>
          <a:solidFill>
            <a:srgbClr val="CBCBCB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12" name="Oval 41"/>
          <p:cNvSpPr>
            <a:spLocks noChangeAspect="1"/>
          </p:cNvSpPr>
          <p:nvPr/>
        </p:nvSpPr>
        <p:spPr>
          <a:xfrm>
            <a:off x="894250" y="3978139"/>
            <a:ext cx="694248" cy="694244"/>
          </a:xfrm>
          <a:prstGeom prst="ellipse">
            <a:avLst/>
          </a:prstGeom>
          <a:solidFill>
            <a:srgbClr val="CBCBCB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13" name="Oval 36"/>
          <p:cNvSpPr>
            <a:spLocks noChangeAspect="1"/>
          </p:cNvSpPr>
          <p:nvPr/>
        </p:nvSpPr>
        <p:spPr>
          <a:xfrm>
            <a:off x="889232" y="5313190"/>
            <a:ext cx="694248" cy="694244"/>
          </a:xfrm>
          <a:prstGeom prst="ellipse">
            <a:avLst/>
          </a:prstGeom>
          <a:solidFill>
            <a:srgbClr val="CBCBCB"/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14" name="TextBox 59"/>
          <p:cNvSpPr txBox="1">
            <a:spLocks noChangeArrowheads="1"/>
          </p:cNvSpPr>
          <p:nvPr/>
        </p:nvSpPr>
        <p:spPr bwMode="auto">
          <a:xfrm flipH="1">
            <a:off x="1760554" y="2765875"/>
            <a:ext cx="4001616" cy="4354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b="1" dirty="0" smtClean="0">
                <a:latin typeface="+mn-ea"/>
                <a:ea typeface="+mn-ea"/>
              </a:rPr>
              <a:t>更流畅的手机支付条码的阅读能力</a:t>
            </a:r>
          </a:p>
        </p:txBody>
      </p:sp>
      <p:sp>
        <p:nvSpPr>
          <p:cNvPr id="15" name="TextBox 59"/>
          <p:cNvSpPr txBox="1">
            <a:spLocks noChangeArrowheads="1"/>
          </p:cNvSpPr>
          <p:nvPr/>
        </p:nvSpPr>
        <p:spPr bwMode="auto">
          <a:xfrm flipH="1">
            <a:off x="1746910" y="3972497"/>
            <a:ext cx="1678675" cy="3847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/>
            <a:r>
              <a:rPr lang="zh-CN" altLang="en-US" b="1" dirty="0" smtClean="0">
                <a:latin typeface="+mn-ea"/>
                <a:ea typeface="+mn-ea"/>
              </a:rPr>
              <a:t>品质更有保障</a:t>
            </a:r>
          </a:p>
        </p:txBody>
      </p:sp>
      <p:sp>
        <p:nvSpPr>
          <p:cNvPr id="16" name="TextBox 59"/>
          <p:cNvSpPr txBox="1">
            <a:spLocks noChangeArrowheads="1"/>
          </p:cNvSpPr>
          <p:nvPr/>
        </p:nvSpPr>
        <p:spPr bwMode="auto">
          <a:xfrm flipH="1">
            <a:off x="1787842" y="5374907"/>
            <a:ext cx="1635600" cy="3847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/>
            <a:r>
              <a:rPr lang="zh-CN" altLang="en-US" b="1" dirty="0" smtClean="0">
                <a:latin typeface="+mn-ea"/>
                <a:ea typeface="+mn-ea"/>
              </a:rPr>
              <a:t>移动识别性能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804288" y="3218934"/>
            <a:ext cx="4362547" cy="38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 smtClean="0">
                <a:latin typeface="+mj-ea"/>
              </a:rPr>
              <a:t>支持支付宝，微信支付功能</a:t>
            </a:r>
            <a:endParaRPr lang="zh-CN" altLang="en-US" sz="1600" dirty="0">
              <a:latin typeface="+mj-ea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792586" y="4370434"/>
            <a:ext cx="4535648" cy="105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 smtClean="0"/>
              <a:t>外壳采用</a:t>
            </a:r>
            <a:r>
              <a:rPr lang="en-US" altLang="zh-CN" sz="1600" dirty="0" smtClean="0"/>
              <a:t>PC</a:t>
            </a:r>
            <a:r>
              <a:rPr lang="zh-CN" altLang="en-US" sz="1600" dirty="0" smtClean="0"/>
              <a:t>材料，该材料具有质轻、耐热、耐磨、坚韧抗冲击等特点，以抗冲击性能最为突出，韧性很高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842165" y="5785647"/>
            <a:ext cx="3518992" cy="41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en-US" altLang="zh-CN" sz="1600" dirty="0" smtClean="0"/>
              <a:t>20</a:t>
            </a:r>
            <a:r>
              <a:rPr lang="zh-CN" altLang="en-US" sz="1600" dirty="0" smtClean="0"/>
              <a:t>厘米</a:t>
            </a:r>
            <a:r>
              <a:rPr lang="en-US" altLang="zh-CN" sz="1600" dirty="0" smtClean="0"/>
              <a:t>/</a:t>
            </a:r>
            <a:r>
              <a:rPr lang="zh-CN" altLang="en-US" sz="1600" dirty="0" smtClean="0"/>
              <a:t>秒的运动速度下，可快速识别</a:t>
            </a:r>
          </a:p>
        </p:txBody>
      </p:sp>
      <p:sp>
        <p:nvSpPr>
          <p:cNvPr id="20" name="TextBox 59"/>
          <p:cNvSpPr txBox="1">
            <a:spLocks noChangeArrowheads="1"/>
          </p:cNvSpPr>
          <p:nvPr/>
        </p:nvSpPr>
        <p:spPr bwMode="auto">
          <a:xfrm flipH="1">
            <a:off x="1762829" y="1574051"/>
            <a:ext cx="1212383" cy="3847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lang="zh-CN" altLang="en-US" b="1" dirty="0" smtClean="0">
                <a:latin typeface="+mn-ea"/>
                <a:ea typeface="+mn-ea"/>
              </a:rPr>
              <a:t>开票功能</a:t>
            </a: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794645" y="1912730"/>
            <a:ext cx="3486822" cy="41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 smtClean="0">
                <a:latin typeface="+mj-ea"/>
              </a:rPr>
              <a:t>支持支付宝开票功能，方便您的使用</a:t>
            </a:r>
            <a:endParaRPr lang="zh-CN" altLang="en-US" sz="1600" dirty="0">
              <a:latin typeface="+mj-ea"/>
            </a:endParaRPr>
          </a:p>
        </p:txBody>
      </p:sp>
      <p:pic>
        <p:nvPicPr>
          <p:cNvPr id="1026" name="Picture 2" descr="C:\Users\lenovo\Desktop\开票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01538" y="1214653"/>
            <a:ext cx="4694537" cy="52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4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3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6</a:t>
            </a:fld>
            <a:endParaRPr lang="en-US" altLang="zh-CN"/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3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8895834">
            <a:off x="-1146108" y="-1337924"/>
            <a:ext cx="6753016" cy="4632326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8" y="3563595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29"/>
          <p:cNvSpPr>
            <a:spLocks noChangeAspect="1" noEditPoints="1"/>
          </p:cNvSpPr>
          <p:nvPr/>
        </p:nvSpPr>
        <p:spPr bwMode="auto">
          <a:xfrm>
            <a:off x="5639081" y="1631555"/>
            <a:ext cx="939597" cy="939597"/>
          </a:xfrm>
          <a:custGeom>
            <a:avLst/>
            <a:gdLst>
              <a:gd name="T0" fmla="*/ 48 w 97"/>
              <a:gd name="T1" fmla="*/ 0 h 97"/>
              <a:gd name="T2" fmla="*/ 50 w 97"/>
              <a:gd name="T3" fmla="*/ 0 h 97"/>
              <a:gd name="T4" fmla="*/ 53 w 97"/>
              <a:gd name="T5" fmla="*/ 27 h 97"/>
              <a:gd name="T6" fmla="*/ 49 w 97"/>
              <a:gd name="T7" fmla="*/ 33 h 97"/>
              <a:gd name="T8" fmla="*/ 49 w 97"/>
              <a:gd name="T9" fmla="*/ 34 h 97"/>
              <a:gd name="T10" fmla="*/ 37 w 97"/>
              <a:gd name="T11" fmla="*/ 40 h 97"/>
              <a:gd name="T12" fmla="*/ 23 w 97"/>
              <a:gd name="T13" fmla="*/ 46 h 97"/>
              <a:gd name="T14" fmla="*/ 18 w 97"/>
              <a:gd name="T15" fmla="*/ 43 h 97"/>
              <a:gd name="T16" fmla="*/ 13 w 97"/>
              <a:gd name="T17" fmla="*/ 45 h 97"/>
              <a:gd name="T18" fmla="*/ 1 w 97"/>
              <a:gd name="T19" fmla="*/ 38 h 97"/>
              <a:gd name="T20" fmla="*/ 48 w 97"/>
              <a:gd name="T21" fmla="*/ 0 h 97"/>
              <a:gd name="T22" fmla="*/ 57 w 97"/>
              <a:gd name="T23" fmla="*/ 1 h 97"/>
              <a:gd name="T24" fmla="*/ 81 w 97"/>
              <a:gd name="T25" fmla="*/ 12 h 97"/>
              <a:gd name="T26" fmla="*/ 61 w 97"/>
              <a:gd name="T27" fmla="*/ 27 h 97"/>
              <a:gd name="T28" fmla="*/ 60 w 97"/>
              <a:gd name="T29" fmla="*/ 26 h 97"/>
              <a:gd name="T30" fmla="*/ 57 w 97"/>
              <a:gd name="T31" fmla="*/ 1 h 97"/>
              <a:gd name="T32" fmla="*/ 86 w 97"/>
              <a:gd name="T33" fmla="*/ 17 h 97"/>
              <a:gd name="T34" fmla="*/ 65 w 97"/>
              <a:gd name="T35" fmla="*/ 33 h 97"/>
              <a:gd name="T36" fmla="*/ 65 w 97"/>
              <a:gd name="T37" fmla="*/ 33 h 97"/>
              <a:gd name="T38" fmla="*/ 59 w 97"/>
              <a:gd name="T39" fmla="*/ 40 h 97"/>
              <a:gd name="T40" fmla="*/ 59 w 97"/>
              <a:gd name="T41" fmla="*/ 45 h 97"/>
              <a:gd name="T42" fmla="*/ 57 w 97"/>
              <a:gd name="T43" fmla="*/ 63 h 97"/>
              <a:gd name="T44" fmla="*/ 60 w 97"/>
              <a:gd name="T45" fmla="*/ 68 h 97"/>
              <a:gd name="T46" fmla="*/ 89 w 97"/>
              <a:gd name="T47" fmla="*/ 75 h 97"/>
              <a:gd name="T48" fmla="*/ 97 w 97"/>
              <a:gd name="T49" fmla="*/ 48 h 97"/>
              <a:gd name="T50" fmla="*/ 86 w 97"/>
              <a:gd name="T51" fmla="*/ 17 h 97"/>
              <a:gd name="T52" fmla="*/ 85 w 97"/>
              <a:gd name="T53" fmla="*/ 81 h 97"/>
              <a:gd name="T54" fmla="*/ 49 w 97"/>
              <a:gd name="T55" fmla="*/ 97 h 97"/>
              <a:gd name="T56" fmla="*/ 54 w 97"/>
              <a:gd name="T57" fmla="*/ 77 h 97"/>
              <a:gd name="T58" fmla="*/ 58 w 97"/>
              <a:gd name="T59" fmla="*/ 74 h 97"/>
              <a:gd name="T60" fmla="*/ 85 w 97"/>
              <a:gd name="T61" fmla="*/ 81 h 97"/>
              <a:gd name="T62" fmla="*/ 42 w 97"/>
              <a:gd name="T63" fmla="*/ 97 h 97"/>
              <a:gd name="T64" fmla="*/ 1 w 97"/>
              <a:gd name="T65" fmla="*/ 60 h 97"/>
              <a:gd name="T66" fmla="*/ 12 w 97"/>
              <a:gd name="T67" fmla="*/ 57 h 97"/>
              <a:gd name="T68" fmla="*/ 18 w 97"/>
              <a:gd name="T69" fmla="*/ 59 h 97"/>
              <a:gd name="T70" fmla="*/ 21 w 97"/>
              <a:gd name="T71" fmla="*/ 58 h 97"/>
              <a:gd name="T72" fmla="*/ 45 w 97"/>
              <a:gd name="T73" fmla="*/ 70 h 97"/>
              <a:gd name="T74" fmla="*/ 48 w 97"/>
              <a:gd name="T75" fmla="*/ 75 h 97"/>
              <a:gd name="T76" fmla="*/ 42 w 97"/>
              <a:gd name="T77" fmla="*/ 97 h 97"/>
              <a:gd name="T78" fmla="*/ 0 w 97"/>
              <a:gd name="T79" fmla="*/ 53 h 97"/>
              <a:gd name="T80" fmla="*/ 8 w 97"/>
              <a:gd name="T81" fmla="*/ 51 h 97"/>
              <a:gd name="T82" fmla="*/ 0 w 97"/>
              <a:gd name="T83" fmla="*/ 45 h 97"/>
              <a:gd name="T84" fmla="*/ 0 w 97"/>
              <a:gd name="T85" fmla="*/ 48 h 97"/>
              <a:gd name="T86" fmla="*/ 0 w 97"/>
              <a:gd name="T87" fmla="*/ 53 h 97"/>
              <a:gd name="T88" fmla="*/ 52 w 97"/>
              <a:gd name="T89" fmla="*/ 40 h 97"/>
              <a:gd name="T90" fmla="*/ 40 w 97"/>
              <a:gd name="T91" fmla="*/ 46 h 97"/>
              <a:gd name="T92" fmla="*/ 25 w 97"/>
              <a:gd name="T93" fmla="*/ 52 h 97"/>
              <a:gd name="T94" fmla="*/ 25 w 97"/>
              <a:gd name="T95" fmla="*/ 52 h 97"/>
              <a:gd name="T96" fmla="*/ 48 w 97"/>
              <a:gd name="T97" fmla="*/ 63 h 97"/>
              <a:gd name="T98" fmla="*/ 50 w 97"/>
              <a:gd name="T99" fmla="*/ 62 h 97"/>
              <a:gd name="T100" fmla="*/ 52 w 97"/>
              <a:gd name="T101" fmla="*/ 44 h 97"/>
              <a:gd name="T102" fmla="*/ 52 w 97"/>
              <a:gd name="T103" fmla="*/ 4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4608568" y="2633414"/>
            <a:ext cx="2974864" cy="507827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03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4" name="文本框 8"/>
          <p:cNvSpPr txBox="1"/>
          <p:nvPr/>
        </p:nvSpPr>
        <p:spPr>
          <a:xfrm>
            <a:off x="4202182" y="3041849"/>
            <a:ext cx="3813394" cy="101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200" b="1" dirty="0" smtClean="0">
                <a:solidFill>
                  <a:schemeClr val="bg1"/>
                </a:solidFill>
              </a:rPr>
              <a:t>产品</a:t>
            </a:r>
            <a:r>
              <a:rPr lang="zh-CN" altLang="en-US" sz="5200" b="1" dirty="0">
                <a:solidFill>
                  <a:schemeClr val="bg1"/>
                </a:solidFill>
              </a:rPr>
              <a:t>和服务</a:t>
            </a:r>
            <a:endParaRPr lang="en-US" altLang="zh-CN" sz="5200" b="1" dirty="0">
              <a:solidFill>
                <a:schemeClr val="bg1"/>
              </a:solidFill>
            </a:endParaRP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4415872" y="4098322"/>
            <a:ext cx="3382979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Product </a:t>
            </a:r>
            <a:r>
              <a:rPr lang="en-US" altLang="zh-CN" sz="2800" dirty="0">
                <a:solidFill>
                  <a:schemeClr val="bg1"/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&amp; Service</a:t>
            </a:r>
            <a:endParaRPr lang="zh-CN" altLang="en-US" sz="2800" dirty="0">
              <a:solidFill>
                <a:schemeClr val="bg1"/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608568" y="4065274"/>
            <a:ext cx="29748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 rot="18895834">
            <a:off x="7576479" y="-82821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18895834">
            <a:off x="4478500" y="300178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4528915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组合 41"/>
          <p:cNvGrpSpPr/>
          <p:nvPr/>
        </p:nvGrpSpPr>
        <p:grpSpPr>
          <a:xfrm>
            <a:off x="1964504" y="1643807"/>
            <a:ext cx="8262992" cy="4276240"/>
            <a:chOff x="1964504" y="1290880"/>
            <a:chExt cx="8262992" cy="427624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3" name="半闭框 12"/>
            <p:cNvSpPr/>
            <p:nvPr/>
          </p:nvSpPr>
          <p:spPr>
            <a:xfrm>
              <a:off x="1964504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半闭框 13"/>
            <p:cNvSpPr/>
            <p:nvPr/>
          </p:nvSpPr>
          <p:spPr>
            <a:xfrm flipH="1">
              <a:off x="9797342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半闭框 14"/>
            <p:cNvSpPr/>
            <p:nvPr/>
          </p:nvSpPr>
          <p:spPr>
            <a:xfrm flipV="1">
              <a:off x="1964504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半闭框 15"/>
            <p:cNvSpPr/>
            <p:nvPr/>
          </p:nvSpPr>
          <p:spPr>
            <a:xfrm flipH="1" flipV="1">
              <a:off x="9797342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55"/>
          <p:cNvSpPr txBox="1"/>
          <p:nvPr/>
        </p:nvSpPr>
        <p:spPr>
          <a:xfrm>
            <a:off x="2209801" y="4305671"/>
            <a:ext cx="2163499" cy="135646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+mj-ea"/>
              </a:rPr>
              <a:t>可以直接解读手机和电脑屏幕上的条形码。</a:t>
            </a:r>
            <a:endParaRPr lang="en-US" altLang="zh-CN" dirty="0" smtClean="0">
              <a:latin typeface="+mj-ea"/>
            </a:endParaRPr>
          </a:p>
        </p:txBody>
      </p:sp>
      <p:pic>
        <p:nvPicPr>
          <p:cNvPr id="18" name="Picture 3" descr="C:\Users\lenovo\Desktop\1650\pic1_副本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03648" y="1782574"/>
            <a:ext cx="2421053" cy="39705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Rectangle 60"/>
          <p:cNvSpPr/>
          <p:nvPr/>
        </p:nvSpPr>
        <p:spPr>
          <a:xfrm>
            <a:off x="4873627" y="1053044"/>
            <a:ext cx="2012949" cy="46166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</a:rPr>
              <a:t>产品特性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itchFamily="34" charset="0"/>
            </a:endParaRPr>
          </a:p>
        </p:txBody>
      </p:sp>
      <p:sp>
        <p:nvSpPr>
          <p:cNvPr id="20" name="文本框 55"/>
          <p:cNvSpPr txBox="1"/>
          <p:nvPr/>
        </p:nvSpPr>
        <p:spPr>
          <a:xfrm>
            <a:off x="7645401" y="1862678"/>
            <a:ext cx="2163499" cy="140807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+mj-ea"/>
              </a:rPr>
              <a:t>可以快速准确的解读一维和二维条形码。</a:t>
            </a:r>
            <a:endParaRPr lang="en-US" altLang="zh-CN" dirty="0" smtClean="0">
              <a:latin typeface="+mj-ea"/>
            </a:endParaRPr>
          </a:p>
        </p:txBody>
      </p:sp>
      <p:sp>
        <p:nvSpPr>
          <p:cNvPr id="22" name="文本框 55"/>
          <p:cNvSpPr txBox="1"/>
          <p:nvPr/>
        </p:nvSpPr>
        <p:spPr>
          <a:xfrm>
            <a:off x="2212073" y="1892247"/>
            <a:ext cx="2163499" cy="184665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dirty="0" smtClean="0">
                <a:latin typeface="+mn-ea"/>
                <a:sym typeface="微软雅黑" pitchFamily="34" charset="-122"/>
              </a:rPr>
              <a:t>防护等级为</a:t>
            </a:r>
            <a:r>
              <a:rPr lang="en-US" altLang="en-US" dirty="0" smtClean="0">
                <a:latin typeface="+mn-ea"/>
                <a:sym typeface="微软雅黑" pitchFamily="34" charset="-122"/>
              </a:rPr>
              <a:t>IP54</a:t>
            </a:r>
            <a:r>
              <a:rPr lang="zh-CN" altLang="en-US" dirty="0" smtClean="0">
                <a:latin typeface="+mn-ea"/>
                <a:sym typeface="微软雅黑" pitchFamily="34" charset="-122"/>
              </a:rPr>
              <a:t>的工业设计，防尘防水，坚实和性能可靠</a:t>
            </a:r>
            <a:r>
              <a:rPr lang="zh-CN" altLang="en-US" dirty="0" smtClean="0">
                <a:latin typeface="宋体" pitchFamily="2" charset="-122"/>
                <a:ea typeface="宋体" pitchFamily="2" charset="-122"/>
                <a:sym typeface="微软雅黑" pitchFamily="34" charset="-122"/>
              </a:rPr>
              <a:t>。</a:t>
            </a:r>
            <a:endParaRPr lang="en-US" altLang="zh-CN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6" name="文本框 55"/>
          <p:cNvSpPr txBox="1"/>
          <p:nvPr/>
        </p:nvSpPr>
        <p:spPr>
          <a:xfrm>
            <a:off x="7643977" y="4307943"/>
            <a:ext cx="2163499" cy="91787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+mj-ea"/>
              </a:rPr>
              <a:t>并且具有良好的纠错能力。</a:t>
            </a:r>
            <a:endParaRPr lang="en-US" altLang="zh-CN" dirty="0" smtClean="0">
              <a:latin typeface="+mj-ea"/>
            </a:endParaRPr>
          </a:p>
        </p:txBody>
      </p:sp>
      <p:sp>
        <p:nvSpPr>
          <p:cNvPr id="24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8</a:t>
            </a:fld>
            <a:endParaRPr lang="en-US" altLang="zh-CN"/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Picture 2" descr="C:\Users\lenovo\Desktop\1650\pic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0001" y="1383731"/>
            <a:ext cx="4982401" cy="3736800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5829300" y="1379857"/>
            <a:ext cx="6096000" cy="37382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23"/>
          <p:cNvGrpSpPr/>
          <p:nvPr/>
        </p:nvGrpSpPr>
        <p:grpSpPr>
          <a:xfrm>
            <a:off x="6654872" y="2419359"/>
            <a:ext cx="609600" cy="609600"/>
            <a:chOff x="6930189" y="4073718"/>
            <a:chExt cx="609600" cy="609600"/>
          </a:xfrm>
        </p:grpSpPr>
        <p:sp>
          <p:nvSpPr>
            <p:cNvPr id="13" name="椭圆 12"/>
            <p:cNvSpPr/>
            <p:nvPr/>
          </p:nvSpPr>
          <p:spPr>
            <a:xfrm>
              <a:off x="6930189" y="407371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7006966" y="4217509"/>
              <a:ext cx="456047" cy="322018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Impact" panose="020B0806030902050204" pitchFamily="34" charset="0"/>
              </a:endParaRPr>
            </a:p>
          </p:txBody>
        </p:sp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7383841" y="2339787"/>
            <a:ext cx="1832729" cy="76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  <a:sym typeface="微软雅黑" pitchFamily="34" charset="-122"/>
              </a:rPr>
              <a:t>开机迅速，即插即用</a:t>
            </a:r>
            <a:endParaRPr lang="zh-CN" altLang="en-US" sz="20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grpSp>
        <p:nvGrpSpPr>
          <p:cNvPr id="16" name="组合 55"/>
          <p:cNvGrpSpPr/>
          <p:nvPr/>
        </p:nvGrpSpPr>
        <p:grpSpPr>
          <a:xfrm>
            <a:off x="9358747" y="2419359"/>
            <a:ext cx="609600" cy="609600"/>
            <a:chOff x="9331451" y="2890206"/>
            <a:chExt cx="609600" cy="609600"/>
          </a:xfrm>
        </p:grpSpPr>
        <p:sp>
          <p:nvSpPr>
            <p:cNvPr id="17" name="椭圆 16"/>
            <p:cNvSpPr/>
            <p:nvPr/>
          </p:nvSpPr>
          <p:spPr>
            <a:xfrm>
              <a:off x="9331451" y="2890206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23"/>
            <p:cNvSpPr>
              <a:spLocks noEditPoints="1"/>
            </p:cNvSpPr>
            <p:nvPr/>
          </p:nvSpPr>
          <p:spPr bwMode="auto">
            <a:xfrm>
              <a:off x="9428538" y="3048150"/>
              <a:ext cx="415427" cy="293713"/>
            </a:xfrm>
            <a:custGeom>
              <a:avLst/>
              <a:gdLst>
                <a:gd name="T0" fmla="*/ 0 w 61"/>
                <a:gd name="T1" fmla="*/ 5 h 40"/>
                <a:gd name="T2" fmla="*/ 0 w 61"/>
                <a:gd name="T3" fmla="*/ 5 h 40"/>
                <a:gd name="T4" fmla="*/ 0 w 61"/>
                <a:gd name="T5" fmla="*/ 35 h 40"/>
                <a:gd name="T6" fmla="*/ 0 w 61"/>
                <a:gd name="T7" fmla="*/ 35 h 40"/>
                <a:gd name="T8" fmla="*/ 16 w 61"/>
                <a:gd name="T9" fmla="*/ 20 h 40"/>
                <a:gd name="T10" fmla="*/ 0 w 61"/>
                <a:gd name="T11" fmla="*/ 5 h 40"/>
                <a:gd name="T12" fmla="*/ 19 w 61"/>
                <a:gd name="T13" fmla="*/ 17 h 40"/>
                <a:gd name="T14" fmla="*/ 22 w 61"/>
                <a:gd name="T15" fmla="*/ 20 h 40"/>
                <a:gd name="T16" fmla="*/ 26 w 61"/>
                <a:gd name="T17" fmla="*/ 23 h 40"/>
                <a:gd name="T18" fmla="*/ 31 w 61"/>
                <a:gd name="T19" fmla="*/ 25 h 40"/>
                <a:gd name="T20" fmla="*/ 36 w 61"/>
                <a:gd name="T21" fmla="*/ 23 h 40"/>
                <a:gd name="T22" fmla="*/ 38 w 61"/>
                <a:gd name="T23" fmla="*/ 21 h 40"/>
                <a:gd name="T24" fmla="*/ 42 w 61"/>
                <a:gd name="T25" fmla="*/ 17 h 40"/>
                <a:gd name="T26" fmla="*/ 58 w 61"/>
                <a:gd name="T27" fmla="*/ 2 h 40"/>
                <a:gd name="T28" fmla="*/ 59 w 61"/>
                <a:gd name="T29" fmla="*/ 0 h 40"/>
                <a:gd name="T30" fmla="*/ 2 w 61"/>
                <a:gd name="T31" fmla="*/ 0 h 40"/>
                <a:gd name="T32" fmla="*/ 3 w 61"/>
                <a:gd name="T33" fmla="*/ 1 h 40"/>
                <a:gd name="T34" fmla="*/ 19 w 61"/>
                <a:gd name="T35" fmla="*/ 17 h 40"/>
                <a:gd name="T36" fmla="*/ 42 w 61"/>
                <a:gd name="T37" fmla="*/ 24 h 40"/>
                <a:gd name="T38" fmla="*/ 38 w 61"/>
                <a:gd name="T39" fmla="*/ 27 h 40"/>
                <a:gd name="T40" fmla="*/ 31 w 61"/>
                <a:gd name="T41" fmla="*/ 30 h 40"/>
                <a:gd name="T42" fmla="*/ 23 w 61"/>
                <a:gd name="T43" fmla="*/ 27 h 40"/>
                <a:gd name="T44" fmla="*/ 19 w 61"/>
                <a:gd name="T45" fmla="*/ 23 h 40"/>
                <a:gd name="T46" fmla="*/ 3 w 61"/>
                <a:gd name="T47" fmla="*/ 39 h 40"/>
                <a:gd name="T48" fmla="*/ 2 w 61"/>
                <a:gd name="T49" fmla="*/ 40 h 40"/>
                <a:gd name="T50" fmla="*/ 59 w 61"/>
                <a:gd name="T51" fmla="*/ 40 h 40"/>
                <a:gd name="T52" fmla="*/ 58 w 61"/>
                <a:gd name="T53" fmla="*/ 39 h 40"/>
                <a:gd name="T54" fmla="*/ 42 w 61"/>
                <a:gd name="T55" fmla="*/ 24 h 40"/>
                <a:gd name="T56" fmla="*/ 60 w 61"/>
                <a:gd name="T57" fmla="*/ 6 h 40"/>
                <a:gd name="T58" fmla="*/ 45 w 61"/>
                <a:gd name="T59" fmla="*/ 21 h 40"/>
                <a:gd name="T60" fmla="*/ 60 w 61"/>
                <a:gd name="T61" fmla="*/ 36 h 40"/>
                <a:gd name="T62" fmla="*/ 61 w 61"/>
                <a:gd name="T63" fmla="*/ 36 h 40"/>
                <a:gd name="T64" fmla="*/ 61 w 61"/>
                <a:gd name="T65" fmla="*/ 5 h 40"/>
                <a:gd name="T66" fmla="*/ 60 w 61"/>
                <a:gd name="T6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40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20"/>
                    <a:pt x="16" y="20"/>
                    <a:pt x="16" y="20"/>
                  </a:cubicBezTo>
                  <a:lnTo>
                    <a:pt x="0" y="5"/>
                  </a:lnTo>
                  <a:close/>
                  <a:moveTo>
                    <a:pt x="19" y="17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9" y="25"/>
                    <a:pt x="31" y="25"/>
                  </a:cubicBezTo>
                  <a:cubicBezTo>
                    <a:pt x="32" y="25"/>
                    <a:pt x="34" y="24"/>
                    <a:pt x="36" y="2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9" y="1"/>
                    <a:pt x="5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19" y="17"/>
                  </a:lnTo>
                  <a:close/>
                  <a:moveTo>
                    <a:pt x="42" y="24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6" y="29"/>
                    <a:pt x="33" y="30"/>
                    <a:pt x="31" y="30"/>
                  </a:cubicBezTo>
                  <a:cubicBezTo>
                    <a:pt x="28" y="30"/>
                    <a:pt x="25" y="29"/>
                    <a:pt x="23" y="27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40"/>
                    <a:pt x="58" y="40"/>
                    <a:pt x="58" y="39"/>
                  </a:cubicBezTo>
                  <a:lnTo>
                    <a:pt x="42" y="24"/>
                  </a:lnTo>
                  <a:close/>
                  <a:moveTo>
                    <a:pt x="60" y="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31" tIns="45716" rIns="91431" bIns="4571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500" dirty="0"/>
            </a:p>
          </p:txBody>
        </p:sp>
      </p:grp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0025442" y="2369905"/>
            <a:ext cx="1836359" cy="76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  <a:sym typeface="微软雅黑" pitchFamily="34" charset="-122"/>
              </a:rPr>
              <a:t>通用型</a:t>
            </a:r>
            <a:r>
              <a:rPr lang="en-US" altLang="zh-CN" sz="2000" dirty="0" smtClean="0">
                <a:solidFill>
                  <a:schemeClr val="bg1"/>
                </a:solidFill>
                <a:sym typeface="微软雅黑" pitchFamily="34" charset="-122"/>
              </a:rPr>
              <a:t>USB</a:t>
            </a:r>
            <a:r>
              <a:rPr lang="zh-CN" altLang="en-US" sz="2000" dirty="0" smtClean="0">
                <a:solidFill>
                  <a:schemeClr val="bg1"/>
                </a:solidFill>
                <a:sym typeface="微软雅黑" pitchFamily="34" charset="-122"/>
              </a:rPr>
              <a:t>手持</a:t>
            </a:r>
            <a:r>
              <a:rPr lang="en-US" altLang="zh-CN" sz="2000" dirty="0" smtClean="0">
                <a:solidFill>
                  <a:schemeClr val="bg1"/>
                </a:solidFill>
                <a:sym typeface="微软雅黑" pitchFamily="34" charset="-122"/>
              </a:rPr>
              <a:t>2D</a:t>
            </a:r>
            <a:r>
              <a:rPr lang="zh-CN" altLang="en-US" sz="2000" dirty="0" smtClean="0">
                <a:solidFill>
                  <a:schemeClr val="bg1"/>
                </a:solidFill>
                <a:sym typeface="微软雅黑" pitchFamily="34" charset="-122"/>
              </a:rPr>
              <a:t>阅读器 </a:t>
            </a:r>
          </a:p>
        </p:txBody>
      </p:sp>
      <p:grpSp>
        <p:nvGrpSpPr>
          <p:cNvPr id="20" name="组合 52"/>
          <p:cNvGrpSpPr/>
          <p:nvPr/>
        </p:nvGrpSpPr>
        <p:grpSpPr>
          <a:xfrm>
            <a:off x="6654872" y="3732180"/>
            <a:ext cx="609600" cy="609600"/>
            <a:chOff x="6627576" y="3987128"/>
            <a:chExt cx="609600" cy="609600"/>
          </a:xfrm>
        </p:grpSpPr>
        <p:sp>
          <p:nvSpPr>
            <p:cNvPr id="21" name="椭圆 20"/>
            <p:cNvSpPr/>
            <p:nvPr/>
          </p:nvSpPr>
          <p:spPr>
            <a:xfrm>
              <a:off x="6627576" y="398712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151"/>
            <p:cNvSpPr>
              <a:spLocks noEditPoints="1"/>
            </p:cNvSpPr>
            <p:nvPr/>
          </p:nvSpPr>
          <p:spPr bwMode="auto">
            <a:xfrm rot="20484176">
              <a:off x="6696266" y="4091050"/>
              <a:ext cx="431571" cy="43475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383842" y="3715728"/>
            <a:ext cx="4401759" cy="74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  <a:sym typeface="微软雅黑" pitchFamily="34" charset="-122"/>
              </a:rPr>
              <a:t>使用民用安全水平的白光照明，比激光更安全。</a:t>
            </a:r>
            <a:endParaRPr lang="en-US" altLang="zh-CN" sz="2000" dirty="0" smtClean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027564" y="1699096"/>
            <a:ext cx="1666932" cy="470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sym typeface="微软雅黑" pitchFamily="34" charset="-122"/>
              </a:rPr>
              <a:t>应用设计</a:t>
            </a:r>
            <a:endParaRPr lang="zh-CN" altLang="en-US" sz="2400" b="1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9</a:t>
            </a:fld>
            <a:endParaRPr lang="en-US" altLang="zh-CN"/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文本框 37"/>
          <p:cNvSpPr txBox="1"/>
          <p:nvPr/>
        </p:nvSpPr>
        <p:spPr>
          <a:xfrm>
            <a:off x="1073959" y="705225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60"/>
          <p:cNvSpPr/>
          <p:nvPr/>
        </p:nvSpPr>
        <p:spPr>
          <a:xfrm>
            <a:off x="2041527" y="1230844"/>
            <a:ext cx="2012949" cy="446274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</a:rPr>
              <a:t>可靠性</a:t>
            </a:r>
            <a:endParaRPr lang="en-US" altLang="zh-CN" sz="23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itchFamily="34" charset="0"/>
            </a:endParaRPr>
          </a:p>
        </p:txBody>
      </p:sp>
      <p:pic>
        <p:nvPicPr>
          <p:cNvPr id="13" name="Picture 2" descr="C:\Users\lenovo\Desktop\1650\pic6_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21453" y="1828801"/>
            <a:ext cx="3452400" cy="2618772"/>
          </a:xfrm>
          <a:prstGeom prst="rect">
            <a:avLst/>
          </a:prstGeom>
          <a:noFill/>
        </p:spPr>
      </p:pic>
      <p:sp>
        <p:nvSpPr>
          <p:cNvPr id="14" name="TextBox 11"/>
          <p:cNvSpPr txBox="1"/>
          <p:nvPr/>
        </p:nvSpPr>
        <p:spPr>
          <a:xfrm>
            <a:off x="1164291" y="4776087"/>
            <a:ext cx="3767421" cy="106182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1600" dirty="0" smtClean="0">
                <a:latin typeface="+mn-ea"/>
              </a:rPr>
              <a:t>没有可移动部件 </a:t>
            </a:r>
            <a:endParaRPr lang="en-US" altLang="zh-CN" sz="1600" dirty="0" smtClean="0">
              <a:latin typeface="+mn-ea"/>
            </a:endParaRPr>
          </a:p>
          <a:p>
            <a:pPr algn="ctr"/>
            <a:endParaRPr lang="zh-CN" altLang="en-US" sz="1600" dirty="0" smtClean="0">
              <a:latin typeface="+mn-ea"/>
            </a:endParaRPr>
          </a:p>
          <a:p>
            <a:pPr algn="ctr"/>
            <a:r>
              <a:rPr lang="zh-CN" altLang="en-US" sz="1600" dirty="0" smtClean="0">
                <a:latin typeface="+mn-ea"/>
              </a:rPr>
              <a:t>没有振动以及机械磨损 </a:t>
            </a:r>
          </a:p>
          <a:p>
            <a:endParaRPr lang="zh-CN" altLang="en-US" sz="1500" dirty="0" smtClean="0"/>
          </a:p>
        </p:txBody>
      </p:sp>
      <p:grpSp>
        <p:nvGrpSpPr>
          <p:cNvPr id="20" name="组合 42"/>
          <p:cNvGrpSpPr/>
          <p:nvPr/>
        </p:nvGrpSpPr>
        <p:grpSpPr>
          <a:xfrm>
            <a:off x="5881257" y="0"/>
            <a:ext cx="6310745" cy="6858000"/>
            <a:chOff x="5881255" y="0"/>
            <a:chExt cx="6310745" cy="6858000"/>
          </a:xfrm>
        </p:grpSpPr>
        <p:sp>
          <p:nvSpPr>
            <p:cNvPr id="21" name="矩形 20"/>
            <p:cNvSpPr/>
            <p:nvPr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63"/>
            <p:cNvGrpSpPr/>
            <p:nvPr/>
          </p:nvGrpSpPr>
          <p:grpSpPr>
            <a:xfrm>
              <a:off x="5881255" y="3214255"/>
              <a:ext cx="429491" cy="429491"/>
              <a:chOff x="5881255" y="3280123"/>
              <a:chExt cx="429491" cy="42949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881255" y="3280123"/>
                <a:ext cx="429491" cy="429491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954387" y="3353255"/>
                <a:ext cx="283226" cy="283226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6" name="Rectangle 60"/>
          <p:cNvSpPr/>
          <p:nvPr/>
        </p:nvSpPr>
        <p:spPr>
          <a:xfrm>
            <a:off x="8137527" y="1141944"/>
            <a:ext cx="2012949" cy="446274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300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</a:rPr>
              <a:t>价值定位</a:t>
            </a:r>
            <a:endParaRPr lang="en-US" altLang="zh-CN" sz="23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itchFamily="34" charset="0"/>
            </a:endParaRPr>
          </a:p>
        </p:txBody>
      </p:sp>
      <p:pic>
        <p:nvPicPr>
          <p:cNvPr id="31" name="Picture 2" descr="C:\Users\lenovo\Desktop\1650\pic4_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29500" y="1841501"/>
            <a:ext cx="3451192" cy="2579139"/>
          </a:xfrm>
          <a:prstGeom prst="rect">
            <a:avLst/>
          </a:prstGeom>
          <a:noFill/>
        </p:spPr>
      </p:pic>
      <p:sp>
        <p:nvSpPr>
          <p:cNvPr id="32" name="TextBox 11"/>
          <p:cNvSpPr txBox="1"/>
          <p:nvPr/>
        </p:nvSpPr>
        <p:spPr>
          <a:xfrm>
            <a:off x="7285691" y="4788788"/>
            <a:ext cx="3767421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中国质造 </a:t>
            </a:r>
            <a:endParaRPr lang="en-US" altLang="zh-CN" sz="1600" dirty="0" smtClean="0">
              <a:solidFill>
                <a:schemeClr val="bg1">
                  <a:lumMod val="95000"/>
                </a:schemeClr>
              </a:solidFill>
              <a:latin typeface="+mn-ea"/>
            </a:endParaRPr>
          </a:p>
          <a:p>
            <a:pPr algn="ctr"/>
            <a:endParaRPr lang="zh-CN" altLang="en-US" sz="1600" dirty="0" smtClean="0">
              <a:solidFill>
                <a:schemeClr val="bg1">
                  <a:lumMod val="95000"/>
                </a:schemeClr>
              </a:solidFill>
              <a:latin typeface="+mn-ea"/>
            </a:endParaRPr>
          </a:p>
          <a:p>
            <a:pPr algn="ctr"/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优异的性能</a:t>
            </a:r>
          </a:p>
        </p:txBody>
      </p:sp>
      <p:sp>
        <p:nvSpPr>
          <p:cNvPr id="29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bg1"/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bg1"/>
              </a:solidFill>
              <a:ea typeface="宋体" pitchFamily="2" charset="-122"/>
              <a:sym typeface="Impact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078175" y="996286"/>
            <a:ext cx="4981431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083300" y="990600"/>
            <a:ext cx="5461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10</a:t>
            </a:fld>
            <a:endParaRPr lang="en-US" altLang="zh-CN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2" descr="C:\Users\lenovo\Desktop\1650\pic3_副本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49439" y="1511300"/>
            <a:ext cx="5348151" cy="4318000"/>
          </a:xfrm>
          <a:prstGeom prst="rect">
            <a:avLst/>
          </a:prstGeom>
          <a:noFill/>
        </p:spPr>
      </p:pic>
      <p:grpSp>
        <p:nvGrpSpPr>
          <p:cNvPr id="15" name="组合 14"/>
          <p:cNvGrpSpPr/>
          <p:nvPr/>
        </p:nvGrpSpPr>
        <p:grpSpPr>
          <a:xfrm>
            <a:off x="1082493" y="2242061"/>
            <a:ext cx="708547" cy="708547"/>
            <a:chOff x="641132" y="1897168"/>
            <a:chExt cx="708547" cy="708547"/>
          </a:xfrm>
        </p:grpSpPr>
        <p:sp>
          <p:nvSpPr>
            <p:cNvPr id="16" name="椭圆 15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102"/>
            <p:cNvSpPr>
              <a:spLocks/>
            </p:cNvSpPr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82493" y="3620979"/>
            <a:ext cx="708547" cy="708547"/>
            <a:chOff x="641132" y="3404521"/>
            <a:chExt cx="708547" cy="708547"/>
          </a:xfrm>
        </p:grpSpPr>
        <p:sp>
          <p:nvSpPr>
            <p:cNvPr id="19" name="椭圆 18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82493" y="4868053"/>
            <a:ext cx="708547" cy="708547"/>
            <a:chOff x="641132" y="4608587"/>
            <a:chExt cx="708547" cy="708547"/>
          </a:xfrm>
        </p:grpSpPr>
        <p:sp>
          <p:nvSpPr>
            <p:cNvPr id="22" name="椭圆 21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4" name="矩形 23"/>
          <p:cNvSpPr/>
          <p:nvPr/>
        </p:nvSpPr>
        <p:spPr>
          <a:xfrm>
            <a:off x="1950947" y="2228395"/>
            <a:ext cx="3157352" cy="7940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+mn-ea"/>
              </a:rPr>
              <a:t>每个面</a:t>
            </a:r>
            <a:r>
              <a:rPr lang="en-US" altLang="zh-CN" dirty="0" smtClean="0">
                <a:latin typeface="+mn-ea"/>
              </a:rPr>
              <a:t>5</a:t>
            </a:r>
            <a:r>
              <a:rPr lang="zh-CN" altLang="en-US" dirty="0" smtClean="0">
                <a:latin typeface="+mn-ea"/>
              </a:rPr>
              <a:t>次，共</a:t>
            </a:r>
            <a:r>
              <a:rPr lang="en-US" altLang="zh-CN" dirty="0" smtClean="0">
                <a:latin typeface="+mn-ea"/>
              </a:rPr>
              <a:t>6</a:t>
            </a:r>
            <a:r>
              <a:rPr lang="zh-CN" altLang="en-US" dirty="0" smtClean="0">
                <a:latin typeface="+mn-ea"/>
              </a:rPr>
              <a:t>个面，进行</a:t>
            </a:r>
            <a:r>
              <a:rPr lang="en-US" altLang="zh-CN" dirty="0" smtClean="0">
                <a:latin typeface="+mn-ea"/>
              </a:rPr>
              <a:t>1.2</a:t>
            </a:r>
            <a:r>
              <a:rPr lang="zh-CN" altLang="en-US" dirty="0" smtClean="0">
                <a:latin typeface="+mn-ea"/>
              </a:rPr>
              <a:t>米跌落测试</a:t>
            </a:r>
            <a:endParaRPr lang="zh-CN" altLang="en-US" dirty="0"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938247" y="3573646"/>
            <a:ext cx="3157352" cy="7940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en-US" dirty="0" smtClean="0">
                <a:latin typeface="+mn-ea"/>
              </a:rPr>
              <a:t>2000 G, 0.7 ms, 3 axis</a:t>
            </a:r>
            <a:r>
              <a:rPr lang="zh-CN" altLang="en-US" dirty="0" smtClean="0">
                <a:latin typeface="+mn-ea"/>
              </a:rPr>
              <a:t>振动测试</a:t>
            </a:r>
          </a:p>
        </p:txBody>
      </p:sp>
      <p:sp>
        <p:nvSpPr>
          <p:cNvPr id="31" name="矩形 30"/>
          <p:cNvSpPr/>
          <p:nvPr/>
        </p:nvSpPr>
        <p:spPr>
          <a:xfrm>
            <a:off x="1950947" y="4837012"/>
            <a:ext cx="3157352" cy="7940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latin typeface="+mn-ea"/>
              </a:rPr>
              <a:t>30</a:t>
            </a:r>
            <a:r>
              <a:rPr lang="zh-CN" altLang="en-US" dirty="0" smtClean="0">
                <a:latin typeface="+mn-ea"/>
              </a:rPr>
              <a:t>分钟高温，</a:t>
            </a:r>
            <a:r>
              <a:rPr lang="en-US" altLang="zh-CN" dirty="0" smtClean="0">
                <a:latin typeface="+mn-ea"/>
              </a:rPr>
              <a:t>30</a:t>
            </a:r>
            <a:r>
              <a:rPr lang="zh-CN" altLang="en-US" dirty="0" smtClean="0">
                <a:latin typeface="+mn-ea"/>
              </a:rPr>
              <a:t>分钟低温，循环交替</a:t>
            </a:r>
            <a:r>
              <a:rPr lang="en-US" altLang="zh-CN" dirty="0" smtClean="0">
                <a:latin typeface="+mn-ea"/>
              </a:rPr>
              <a:t>24</a:t>
            </a:r>
            <a:r>
              <a:rPr lang="zh-CN" altLang="en-US" dirty="0" smtClean="0">
                <a:latin typeface="+mn-ea"/>
              </a:rPr>
              <a:t>次测试</a:t>
            </a:r>
            <a:endParaRPr lang="zh-CN" altLang="en-US" dirty="0">
              <a:latin typeface="+mn-ea"/>
            </a:endParaRPr>
          </a:p>
        </p:txBody>
      </p:sp>
      <p:sp>
        <p:nvSpPr>
          <p:cNvPr id="32" name="Rectangle 60"/>
          <p:cNvSpPr/>
          <p:nvPr/>
        </p:nvSpPr>
        <p:spPr>
          <a:xfrm>
            <a:off x="2021247" y="1380593"/>
            <a:ext cx="2012949" cy="46166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</a:rPr>
              <a:t>品质与保证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itchFamily="34" charset="0"/>
            </a:endParaRPr>
          </a:p>
        </p:txBody>
      </p:sp>
      <p:sp>
        <p:nvSpPr>
          <p:cNvPr id="29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11</a:t>
            </a:fld>
            <a:endParaRPr lang="en-US" altLang="zh-CN"/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0" y="0"/>
            <a:ext cx="12192000" cy="5406189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41901" y="1736208"/>
            <a:ext cx="1608223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zh-CN" altLang="en-US" dirty="0" smtClean="0"/>
              <a:t>按键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1141901" y="5142900"/>
            <a:ext cx="1608223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altLang="zh-CN" dirty="0" smtClean="0"/>
              <a:t>USB</a:t>
            </a:r>
            <a:r>
              <a:rPr lang="zh-CN" altLang="en-US" dirty="0" smtClean="0"/>
              <a:t>接口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9548689" y="1333783"/>
            <a:ext cx="1608223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zh-CN" altLang="en-US" dirty="0" smtClean="0"/>
              <a:t>镜头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9548689" y="3837607"/>
            <a:ext cx="1608223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zh-CN" altLang="en-US" dirty="0" smtClean="0"/>
              <a:t>指示灯</a:t>
            </a:r>
            <a:endParaRPr lang="zh-CN" altLang="en-US" dirty="0"/>
          </a:p>
        </p:txBody>
      </p:sp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1073959" y="224899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细节描述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1033015" y="664281"/>
            <a:ext cx="2308007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en-US" altLang="zh-CN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 Description</a:t>
            </a:r>
            <a:endParaRPr lang="zh-CN" altLang="en-US" sz="18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8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0" name="矩形 19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0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2" name="直角三角形 21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直角三角形 22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88067" name="Picture 3" descr="C:\Users\lenovo\Desktop\1650\initpintu_副本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88096" y="1157575"/>
            <a:ext cx="4733925" cy="4733925"/>
          </a:xfrm>
          <a:prstGeom prst="rect">
            <a:avLst/>
          </a:prstGeom>
          <a:noFill/>
        </p:spPr>
      </p:pic>
      <p:sp>
        <p:nvSpPr>
          <p:cNvPr id="34" name="矩形 9"/>
          <p:cNvSpPr/>
          <p:nvPr/>
        </p:nvSpPr>
        <p:spPr>
          <a:xfrm>
            <a:off x="1946011" y="2339085"/>
            <a:ext cx="2721523" cy="294935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" fmla="*/ 1905000 w 1996440"/>
              <a:gd name="connsiteY0" fmla="*/ 0 h 292359"/>
              <a:gd name="connsiteX1" fmla="*/ 1905000 w 1996440"/>
              <a:gd name="connsiteY1" fmla="*/ 292359 h 292359"/>
              <a:gd name="connsiteX2" fmla="*/ 0 w 1996440"/>
              <a:gd name="connsiteY2" fmla="*/ 292359 h 292359"/>
              <a:gd name="connsiteX3" fmla="*/ 0 w 1996440"/>
              <a:gd name="connsiteY3" fmla="*/ 0 h 292359"/>
              <a:gd name="connsiteX4" fmla="*/ 1996440 w 1996440"/>
              <a:gd name="connsiteY4" fmla="*/ 91440 h 292359"/>
              <a:gd name="connsiteX0" fmla="*/ 1905000 w 1996440"/>
              <a:gd name="connsiteY0" fmla="*/ 292359 h 292359"/>
              <a:gd name="connsiteX1" fmla="*/ 0 w 1996440"/>
              <a:gd name="connsiteY1" fmla="*/ 292359 h 292359"/>
              <a:gd name="connsiteX2" fmla="*/ 0 w 1996440"/>
              <a:gd name="connsiteY2" fmla="*/ 0 h 292359"/>
              <a:gd name="connsiteX3" fmla="*/ 1996440 w 1996440"/>
              <a:gd name="connsiteY3" fmla="*/ 91440 h 292359"/>
              <a:gd name="connsiteX0" fmla="*/ 1905000 w 1905000"/>
              <a:gd name="connsiteY0" fmla="*/ 292359 h 292359"/>
              <a:gd name="connsiteX1" fmla="*/ 0 w 1905000"/>
              <a:gd name="connsiteY1" fmla="*/ 292359 h 292359"/>
              <a:gd name="connsiteX2" fmla="*/ 0 w 1905000"/>
              <a:gd name="connsiteY2" fmla="*/ 0 h 2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9"/>
          <p:cNvSpPr/>
          <p:nvPr/>
        </p:nvSpPr>
        <p:spPr>
          <a:xfrm flipV="1">
            <a:off x="1946011" y="4858601"/>
            <a:ext cx="3390264" cy="279195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" fmla="*/ 1905000 w 1996440"/>
              <a:gd name="connsiteY0" fmla="*/ 0 h 292359"/>
              <a:gd name="connsiteX1" fmla="*/ 1905000 w 1996440"/>
              <a:gd name="connsiteY1" fmla="*/ 292359 h 292359"/>
              <a:gd name="connsiteX2" fmla="*/ 0 w 1996440"/>
              <a:gd name="connsiteY2" fmla="*/ 292359 h 292359"/>
              <a:gd name="connsiteX3" fmla="*/ 0 w 1996440"/>
              <a:gd name="connsiteY3" fmla="*/ 0 h 292359"/>
              <a:gd name="connsiteX4" fmla="*/ 1996440 w 1996440"/>
              <a:gd name="connsiteY4" fmla="*/ 91440 h 292359"/>
              <a:gd name="connsiteX0" fmla="*/ 1905000 w 1996440"/>
              <a:gd name="connsiteY0" fmla="*/ 292359 h 292359"/>
              <a:gd name="connsiteX1" fmla="*/ 0 w 1996440"/>
              <a:gd name="connsiteY1" fmla="*/ 292359 h 292359"/>
              <a:gd name="connsiteX2" fmla="*/ 0 w 1996440"/>
              <a:gd name="connsiteY2" fmla="*/ 0 h 292359"/>
              <a:gd name="connsiteX3" fmla="*/ 1996440 w 1996440"/>
              <a:gd name="connsiteY3" fmla="*/ 91440 h 292359"/>
              <a:gd name="connsiteX0" fmla="*/ 1905000 w 1905000"/>
              <a:gd name="connsiteY0" fmla="*/ 292359 h 292359"/>
              <a:gd name="connsiteX1" fmla="*/ 0 w 1905000"/>
              <a:gd name="connsiteY1" fmla="*/ 292359 h 292359"/>
              <a:gd name="connsiteX2" fmla="*/ 0 w 1905000"/>
              <a:gd name="connsiteY2" fmla="*/ 0 h 2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43" name="矩形 9"/>
          <p:cNvSpPr/>
          <p:nvPr/>
        </p:nvSpPr>
        <p:spPr>
          <a:xfrm flipH="1">
            <a:off x="7287904" y="1927020"/>
            <a:ext cx="3064893" cy="174731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" fmla="*/ 1905000 w 1996440"/>
              <a:gd name="connsiteY0" fmla="*/ 0 h 292359"/>
              <a:gd name="connsiteX1" fmla="*/ 1905000 w 1996440"/>
              <a:gd name="connsiteY1" fmla="*/ 292359 h 292359"/>
              <a:gd name="connsiteX2" fmla="*/ 0 w 1996440"/>
              <a:gd name="connsiteY2" fmla="*/ 292359 h 292359"/>
              <a:gd name="connsiteX3" fmla="*/ 0 w 1996440"/>
              <a:gd name="connsiteY3" fmla="*/ 0 h 292359"/>
              <a:gd name="connsiteX4" fmla="*/ 1996440 w 1996440"/>
              <a:gd name="connsiteY4" fmla="*/ 91440 h 292359"/>
              <a:gd name="connsiteX0" fmla="*/ 1905000 w 1996440"/>
              <a:gd name="connsiteY0" fmla="*/ 292359 h 292359"/>
              <a:gd name="connsiteX1" fmla="*/ 0 w 1996440"/>
              <a:gd name="connsiteY1" fmla="*/ 292359 h 292359"/>
              <a:gd name="connsiteX2" fmla="*/ 0 w 1996440"/>
              <a:gd name="connsiteY2" fmla="*/ 0 h 292359"/>
              <a:gd name="connsiteX3" fmla="*/ 1996440 w 1996440"/>
              <a:gd name="connsiteY3" fmla="*/ 91440 h 292359"/>
              <a:gd name="connsiteX0" fmla="*/ 1905000 w 1905000"/>
              <a:gd name="connsiteY0" fmla="*/ 292359 h 292359"/>
              <a:gd name="connsiteX1" fmla="*/ 0 w 1905000"/>
              <a:gd name="connsiteY1" fmla="*/ 292359 h 292359"/>
              <a:gd name="connsiteX2" fmla="*/ 0 w 1905000"/>
              <a:gd name="connsiteY2" fmla="*/ 0 h 2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44" name="矩形 9"/>
          <p:cNvSpPr/>
          <p:nvPr/>
        </p:nvSpPr>
        <p:spPr>
          <a:xfrm flipH="1">
            <a:off x="7438030" y="4430845"/>
            <a:ext cx="2914767" cy="223044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" fmla="*/ 1905000 w 1996440"/>
              <a:gd name="connsiteY0" fmla="*/ 0 h 292359"/>
              <a:gd name="connsiteX1" fmla="*/ 1905000 w 1996440"/>
              <a:gd name="connsiteY1" fmla="*/ 292359 h 292359"/>
              <a:gd name="connsiteX2" fmla="*/ 0 w 1996440"/>
              <a:gd name="connsiteY2" fmla="*/ 292359 h 292359"/>
              <a:gd name="connsiteX3" fmla="*/ 0 w 1996440"/>
              <a:gd name="connsiteY3" fmla="*/ 0 h 292359"/>
              <a:gd name="connsiteX4" fmla="*/ 1996440 w 1996440"/>
              <a:gd name="connsiteY4" fmla="*/ 91440 h 292359"/>
              <a:gd name="connsiteX0" fmla="*/ 1905000 w 1996440"/>
              <a:gd name="connsiteY0" fmla="*/ 292359 h 292359"/>
              <a:gd name="connsiteX1" fmla="*/ 0 w 1996440"/>
              <a:gd name="connsiteY1" fmla="*/ 292359 h 292359"/>
              <a:gd name="connsiteX2" fmla="*/ 0 w 1996440"/>
              <a:gd name="connsiteY2" fmla="*/ 0 h 292359"/>
              <a:gd name="connsiteX3" fmla="*/ 1996440 w 1996440"/>
              <a:gd name="connsiteY3" fmla="*/ 91440 h 292359"/>
              <a:gd name="connsiteX0" fmla="*/ 1905000 w 1905000"/>
              <a:gd name="connsiteY0" fmla="*/ 292359 h 292359"/>
              <a:gd name="connsiteX1" fmla="*/ 0 w 1905000"/>
              <a:gd name="connsiteY1" fmla="*/ 292359 h 292359"/>
              <a:gd name="connsiteX2" fmla="*/ 0 w 1905000"/>
              <a:gd name="connsiteY2" fmla="*/ 0 h 2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12965" y="2844769"/>
            <a:ext cx="2689035" cy="9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使用按键测试机，承受静态推力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</a:rPr>
              <a:t>50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公斤，进行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</a:rPr>
              <a:t>100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万次测试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9109265" y="2311370"/>
            <a:ext cx="2689035" cy="66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高性能扫描头高速扫描速度，更便捷使用，人性化设计</a:t>
            </a: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81266" y="5791169"/>
            <a:ext cx="3641535" cy="9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/>
              <a:t>标准</a:t>
            </a:r>
            <a:r>
              <a:rPr lang="en-US" altLang="zh-CN" sz="1600" dirty="0" smtClean="0"/>
              <a:t>USB</a:t>
            </a:r>
            <a:r>
              <a:rPr lang="zh-CN" altLang="en-US" sz="1600" dirty="0" smtClean="0"/>
              <a:t>接口，通用性强，与计算机连接，可快速部署，无需安装驱动，无须充电，即插即用</a:t>
            </a:r>
            <a:endParaRPr lang="zh-CN" altLang="en-US" sz="1600" dirty="0"/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550465" y="4825969"/>
            <a:ext cx="3349435" cy="9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</a:rPr>
              <a:t>上电时，指示灯颜色：蓝色</a:t>
            </a:r>
            <a:r>
              <a:rPr lang="en-US" altLang="zh-CN" sz="1600" dirty="0" smtClean="0">
                <a:solidFill>
                  <a:schemeClr val="bg1"/>
                </a:solidFill>
              </a:rPr>
              <a:t>-</a:t>
            </a:r>
            <a:r>
              <a:rPr lang="zh-CN" altLang="en-US" sz="1600" dirty="0" smtClean="0">
                <a:solidFill>
                  <a:schemeClr val="bg1"/>
                </a:solidFill>
              </a:rPr>
              <a:t>红色</a:t>
            </a:r>
            <a:r>
              <a:rPr lang="en-US" altLang="zh-CN" sz="1600" dirty="0" smtClean="0">
                <a:solidFill>
                  <a:schemeClr val="bg1"/>
                </a:solidFill>
              </a:rPr>
              <a:t>-</a:t>
            </a:r>
            <a:r>
              <a:rPr lang="zh-CN" altLang="en-US" sz="1600" dirty="0" smtClean="0">
                <a:solidFill>
                  <a:schemeClr val="bg1"/>
                </a:solidFill>
              </a:rPr>
              <a:t>蓝色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 smtClean="0"/>
              <a:t>解码时，指示灯为红色</a:t>
            </a:r>
            <a:endParaRPr lang="zh-CN" altLang="en-US" sz="1600" dirty="0"/>
          </a:p>
        </p:txBody>
      </p:sp>
      <p:sp>
        <p:nvSpPr>
          <p:cNvPr id="28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bg1"/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bg1"/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12</a:t>
            </a:fld>
            <a:endParaRPr lang="en-US" altLang="zh-CN"/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379621" y="5976396"/>
            <a:ext cx="9476539" cy="3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900" i="1" u="sng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我们不惧怕细节</a:t>
            </a:r>
            <a:endParaRPr lang="zh-CN" altLang="en-US" sz="1900" i="1" u="sng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60097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379621" y="5976396"/>
            <a:ext cx="9476539" cy="41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900" i="1" u="sng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完美质量 ，卓越服务</a:t>
            </a:r>
            <a:endParaRPr lang="zh-CN" altLang="en-US" sz="1900" i="1" u="sng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1" name="Rectangle 22"/>
          <p:cNvSpPr/>
          <p:nvPr/>
        </p:nvSpPr>
        <p:spPr>
          <a:xfrm>
            <a:off x="7226300" y="2195782"/>
            <a:ext cx="4089400" cy="1499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7467600" y="2572413"/>
            <a:ext cx="3657600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我们挚诚为您服务，让您买得放心，用的开心，我们安心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TextBox 14"/>
          <p:cNvSpPr txBox="1"/>
          <p:nvPr/>
        </p:nvSpPr>
        <p:spPr>
          <a:xfrm>
            <a:off x="7091096" y="4138214"/>
            <a:ext cx="4127364" cy="113107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359991" indent="-323992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优秀的售后服务团队，具有处理各种售后问题的能力</a:t>
            </a:r>
            <a:endParaRPr lang="en-US" altLang="zh-CN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359991" indent="-323992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优良的服务态度，及时为您处理。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5142" y="1774210"/>
            <a:ext cx="5404011" cy="367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13</a:t>
            </a:fld>
            <a:endParaRPr lang="en-US" altLang="zh-CN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3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8895834">
            <a:off x="-1124337" y="-1337924"/>
            <a:ext cx="6753016" cy="4632326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8" y="3563595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>
            <a:spLocks/>
          </p:cNvSpPr>
          <p:nvPr/>
        </p:nvSpPr>
        <p:spPr bwMode="auto">
          <a:xfrm>
            <a:off x="5595289" y="1769567"/>
            <a:ext cx="1001422" cy="750225"/>
          </a:xfrm>
          <a:custGeom>
            <a:avLst/>
            <a:gdLst>
              <a:gd name="connsiteX0" fmla="*/ 152941 w 574972"/>
              <a:gd name="connsiteY0" fmla="*/ 323694 h 399845"/>
              <a:gd name="connsiteX1" fmla="*/ 152941 w 574972"/>
              <a:gd name="connsiteY1" fmla="*/ 399844 h 399845"/>
              <a:gd name="connsiteX2" fmla="*/ 61228 w 574972"/>
              <a:gd name="connsiteY2" fmla="*/ 399844 h 399845"/>
              <a:gd name="connsiteX3" fmla="*/ 61228 w 574972"/>
              <a:gd name="connsiteY3" fmla="*/ 398217 h 399845"/>
              <a:gd name="connsiteX4" fmla="*/ 65606 w 574972"/>
              <a:gd name="connsiteY4" fmla="*/ 394470 h 399845"/>
              <a:gd name="connsiteX5" fmla="*/ 121790 w 574972"/>
              <a:gd name="connsiteY5" fmla="*/ 346388 h 399845"/>
              <a:gd name="connsiteX6" fmla="*/ 145086 w 574972"/>
              <a:gd name="connsiteY6" fmla="*/ 328444 h 399845"/>
              <a:gd name="connsiteX7" fmla="*/ 147415 w 574972"/>
              <a:gd name="connsiteY7" fmla="*/ 328444 h 399845"/>
              <a:gd name="connsiteX8" fmla="*/ 270881 w 574972"/>
              <a:gd name="connsiteY8" fmla="*/ 219691 h 399845"/>
              <a:gd name="connsiteX9" fmla="*/ 270881 w 574972"/>
              <a:gd name="connsiteY9" fmla="*/ 399845 h 399845"/>
              <a:gd name="connsiteX10" fmla="*/ 179168 w 574972"/>
              <a:gd name="connsiteY10" fmla="*/ 399845 h 399845"/>
              <a:gd name="connsiteX11" fmla="*/ 179168 w 574972"/>
              <a:gd name="connsiteY11" fmla="*/ 296830 h 399845"/>
              <a:gd name="connsiteX12" fmla="*/ 185489 w 574972"/>
              <a:gd name="connsiteY12" fmla="*/ 291396 h 399845"/>
              <a:gd name="connsiteX13" fmla="*/ 216939 w 574972"/>
              <a:gd name="connsiteY13" fmla="*/ 264361 h 399845"/>
              <a:gd name="connsiteX14" fmla="*/ 226257 w 574972"/>
              <a:gd name="connsiteY14" fmla="*/ 259235 h 399845"/>
              <a:gd name="connsiteX15" fmla="*/ 240235 w 574972"/>
              <a:gd name="connsiteY15" fmla="*/ 246418 h 399845"/>
              <a:gd name="connsiteX16" fmla="*/ 263531 w 574972"/>
              <a:gd name="connsiteY16" fmla="*/ 225912 h 399845"/>
              <a:gd name="connsiteX17" fmla="*/ 297108 w 574972"/>
              <a:gd name="connsiteY17" fmla="*/ 209429 h 399845"/>
              <a:gd name="connsiteX18" fmla="*/ 300913 w 574972"/>
              <a:gd name="connsiteY18" fmla="*/ 213616 h 399845"/>
              <a:gd name="connsiteX19" fmla="*/ 309758 w 574972"/>
              <a:gd name="connsiteY19" fmla="*/ 223349 h 399845"/>
              <a:gd name="connsiteX20" fmla="*/ 333054 w 574972"/>
              <a:gd name="connsiteY20" fmla="*/ 248982 h 399845"/>
              <a:gd name="connsiteX21" fmla="*/ 342372 w 574972"/>
              <a:gd name="connsiteY21" fmla="*/ 256672 h 399845"/>
              <a:gd name="connsiteX22" fmla="*/ 344702 w 574972"/>
              <a:gd name="connsiteY22" fmla="*/ 261799 h 399845"/>
              <a:gd name="connsiteX23" fmla="*/ 370328 w 574972"/>
              <a:gd name="connsiteY23" fmla="*/ 264362 h 399845"/>
              <a:gd name="connsiteX24" fmla="*/ 379646 w 574972"/>
              <a:gd name="connsiteY24" fmla="*/ 256672 h 399845"/>
              <a:gd name="connsiteX25" fmla="*/ 388821 w 574972"/>
              <a:gd name="connsiteY25" fmla="*/ 248907 h 399845"/>
              <a:gd name="connsiteX26" fmla="*/ 388821 w 574972"/>
              <a:gd name="connsiteY26" fmla="*/ 399844 h 399845"/>
              <a:gd name="connsiteX27" fmla="*/ 297108 w 574972"/>
              <a:gd name="connsiteY27" fmla="*/ 399844 h 399845"/>
              <a:gd name="connsiteX28" fmla="*/ 506761 w 574972"/>
              <a:gd name="connsiteY28" fmla="*/ 139370 h 399845"/>
              <a:gd name="connsiteX29" fmla="*/ 506761 w 574972"/>
              <a:gd name="connsiteY29" fmla="*/ 399844 h 399845"/>
              <a:gd name="connsiteX30" fmla="*/ 415048 w 574972"/>
              <a:gd name="connsiteY30" fmla="*/ 399844 h 399845"/>
              <a:gd name="connsiteX31" fmla="*/ 415048 w 574972"/>
              <a:gd name="connsiteY31" fmla="*/ 222112 h 399845"/>
              <a:gd name="connsiteX32" fmla="*/ 418375 w 574972"/>
              <a:gd name="connsiteY32" fmla="*/ 219183 h 399845"/>
              <a:gd name="connsiteX33" fmla="*/ 428203 w 574972"/>
              <a:gd name="connsiteY33" fmla="*/ 210532 h 399845"/>
              <a:gd name="connsiteX34" fmla="*/ 458488 w 574972"/>
              <a:gd name="connsiteY34" fmla="*/ 184898 h 399845"/>
              <a:gd name="connsiteX35" fmla="*/ 496198 w 574972"/>
              <a:gd name="connsiteY35" fmla="*/ 149332 h 399845"/>
              <a:gd name="connsiteX36" fmla="*/ 463151 w 574972"/>
              <a:gd name="connsiteY36" fmla="*/ 0 h 399845"/>
              <a:gd name="connsiteX37" fmla="*/ 533039 w 574972"/>
              <a:gd name="connsiteY37" fmla="*/ 0 h 399845"/>
              <a:gd name="connsiteX38" fmla="*/ 554006 w 574972"/>
              <a:gd name="connsiteY38" fmla="*/ 0 h 399845"/>
              <a:gd name="connsiteX39" fmla="*/ 567983 w 574972"/>
              <a:gd name="connsiteY39" fmla="*/ 5127 h 399845"/>
              <a:gd name="connsiteX40" fmla="*/ 574972 w 574972"/>
              <a:gd name="connsiteY40" fmla="*/ 20506 h 399845"/>
              <a:gd name="connsiteX41" fmla="*/ 574972 w 574972"/>
              <a:gd name="connsiteY41" fmla="*/ 117913 h 399845"/>
              <a:gd name="connsiteX42" fmla="*/ 554006 w 574972"/>
              <a:gd name="connsiteY42" fmla="*/ 138419 h 399845"/>
              <a:gd name="connsiteX43" fmla="*/ 535369 w 574972"/>
              <a:gd name="connsiteY43" fmla="*/ 117913 h 399845"/>
              <a:gd name="connsiteX44" fmla="*/ 535369 w 574972"/>
              <a:gd name="connsiteY44" fmla="*/ 66646 h 399845"/>
              <a:gd name="connsiteX45" fmla="*/ 533039 w 574972"/>
              <a:gd name="connsiteY45" fmla="*/ 69209 h 399845"/>
              <a:gd name="connsiteX46" fmla="*/ 467811 w 574972"/>
              <a:gd name="connsiteY46" fmla="*/ 130729 h 399845"/>
              <a:gd name="connsiteX47" fmla="*/ 437526 w 574972"/>
              <a:gd name="connsiteY47" fmla="*/ 156362 h 399845"/>
              <a:gd name="connsiteX48" fmla="*/ 414230 w 574972"/>
              <a:gd name="connsiteY48" fmla="*/ 176869 h 399845"/>
              <a:gd name="connsiteX49" fmla="*/ 383945 w 574972"/>
              <a:gd name="connsiteY49" fmla="*/ 202502 h 399845"/>
              <a:gd name="connsiteX50" fmla="*/ 374627 w 574972"/>
              <a:gd name="connsiteY50" fmla="*/ 210192 h 399845"/>
              <a:gd name="connsiteX51" fmla="*/ 349001 w 574972"/>
              <a:gd name="connsiteY51" fmla="*/ 207629 h 399845"/>
              <a:gd name="connsiteX52" fmla="*/ 346671 w 574972"/>
              <a:gd name="connsiteY52" fmla="*/ 202502 h 399845"/>
              <a:gd name="connsiteX53" fmla="*/ 337353 w 574972"/>
              <a:gd name="connsiteY53" fmla="*/ 194812 h 399845"/>
              <a:gd name="connsiteX54" fmla="*/ 314057 w 574972"/>
              <a:gd name="connsiteY54" fmla="*/ 169179 h 399845"/>
              <a:gd name="connsiteX55" fmla="*/ 293091 w 574972"/>
              <a:gd name="connsiteY55" fmla="*/ 146109 h 399845"/>
              <a:gd name="connsiteX56" fmla="*/ 262806 w 574972"/>
              <a:gd name="connsiteY56" fmla="*/ 171742 h 399845"/>
              <a:gd name="connsiteX57" fmla="*/ 239510 w 574972"/>
              <a:gd name="connsiteY57" fmla="*/ 192249 h 399845"/>
              <a:gd name="connsiteX58" fmla="*/ 225532 w 574972"/>
              <a:gd name="connsiteY58" fmla="*/ 205065 h 399845"/>
              <a:gd name="connsiteX59" fmla="*/ 216214 w 574972"/>
              <a:gd name="connsiteY59" fmla="*/ 210192 h 399845"/>
              <a:gd name="connsiteX60" fmla="*/ 141666 w 574972"/>
              <a:gd name="connsiteY60" fmla="*/ 274275 h 399845"/>
              <a:gd name="connsiteX61" fmla="*/ 139337 w 574972"/>
              <a:gd name="connsiteY61" fmla="*/ 274275 h 399845"/>
              <a:gd name="connsiteX62" fmla="*/ 116041 w 574972"/>
              <a:gd name="connsiteY62" fmla="*/ 292218 h 399845"/>
              <a:gd name="connsiteX63" fmla="*/ 32175 w 574972"/>
              <a:gd name="connsiteY63" fmla="*/ 363992 h 399845"/>
              <a:gd name="connsiteX64" fmla="*/ 22856 w 574972"/>
              <a:gd name="connsiteY64" fmla="*/ 366555 h 399845"/>
              <a:gd name="connsiteX65" fmla="*/ 4220 w 574972"/>
              <a:gd name="connsiteY65" fmla="*/ 358865 h 399845"/>
              <a:gd name="connsiteX66" fmla="*/ 6549 w 574972"/>
              <a:gd name="connsiteY66" fmla="*/ 328105 h 399845"/>
              <a:gd name="connsiteX67" fmla="*/ 18197 w 574972"/>
              <a:gd name="connsiteY67" fmla="*/ 317851 h 399845"/>
              <a:gd name="connsiteX68" fmla="*/ 116041 w 574972"/>
              <a:gd name="connsiteY68" fmla="*/ 238389 h 399845"/>
              <a:gd name="connsiteX69" fmla="*/ 139337 w 574972"/>
              <a:gd name="connsiteY69" fmla="*/ 220445 h 399845"/>
              <a:gd name="connsiteX70" fmla="*/ 141666 w 574972"/>
              <a:gd name="connsiteY70" fmla="*/ 217882 h 399845"/>
              <a:gd name="connsiteX71" fmla="*/ 216214 w 574972"/>
              <a:gd name="connsiteY71" fmla="*/ 156362 h 399845"/>
              <a:gd name="connsiteX72" fmla="*/ 223203 w 574972"/>
              <a:gd name="connsiteY72" fmla="*/ 148672 h 399845"/>
              <a:gd name="connsiteX73" fmla="*/ 239510 w 574972"/>
              <a:gd name="connsiteY73" fmla="*/ 138419 h 399845"/>
              <a:gd name="connsiteX74" fmla="*/ 262806 w 574972"/>
              <a:gd name="connsiteY74" fmla="*/ 117913 h 399845"/>
              <a:gd name="connsiteX75" fmla="*/ 283772 w 574972"/>
              <a:gd name="connsiteY75" fmla="*/ 99969 h 399845"/>
              <a:gd name="connsiteX76" fmla="*/ 309398 w 574972"/>
              <a:gd name="connsiteY76" fmla="*/ 102533 h 399845"/>
              <a:gd name="connsiteX77" fmla="*/ 314057 w 574972"/>
              <a:gd name="connsiteY77" fmla="*/ 107659 h 399845"/>
              <a:gd name="connsiteX78" fmla="*/ 337353 w 574972"/>
              <a:gd name="connsiteY78" fmla="*/ 133292 h 399845"/>
              <a:gd name="connsiteX79" fmla="*/ 346671 w 574972"/>
              <a:gd name="connsiteY79" fmla="*/ 140982 h 399845"/>
              <a:gd name="connsiteX80" fmla="*/ 365308 w 574972"/>
              <a:gd name="connsiteY80" fmla="*/ 161489 h 399845"/>
              <a:gd name="connsiteX81" fmla="*/ 383945 w 574972"/>
              <a:gd name="connsiteY81" fmla="*/ 146109 h 399845"/>
              <a:gd name="connsiteX82" fmla="*/ 414230 w 574972"/>
              <a:gd name="connsiteY82" fmla="*/ 120476 h 399845"/>
              <a:gd name="connsiteX83" fmla="*/ 437526 w 574972"/>
              <a:gd name="connsiteY83" fmla="*/ 99969 h 399845"/>
              <a:gd name="connsiteX84" fmla="*/ 477129 w 574972"/>
              <a:gd name="connsiteY84" fmla="*/ 61520 h 399845"/>
              <a:gd name="connsiteX85" fmla="*/ 498095 w 574972"/>
              <a:gd name="connsiteY85" fmla="*/ 43576 h 399845"/>
              <a:gd name="connsiteX86" fmla="*/ 486447 w 574972"/>
              <a:gd name="connsiteY86" fmla="*/ 43576 h 399845"/>
              <a:gd name="connsiteX87" fmla="*/ 463151 w 574972"/>
              <a:gd name="connsiteY87" fmla="*/ 43576 h 399845"/>
              <a:gd name="connsiteX88" fmla="*/ 456163 w 574972"/>
              <a:gd name="connsiteY88" fmla="*/ 41013 h 399845"/>
              <a:gd name="connsiteX89" fmla="*/ 442185 w 574972"/>
              <a:gd name="connsiteY89" fmla="*/ 20506 h 399845"/>
              <a:gd name="connsiteX90" fmla="*/ 453833 w 574972"/>
              <a:gd name="connsiteY90" fmla="*/ 2563 h 399845"/>
              <a:gd name="connsiteX91" fmla="*/ 456163 w 574972"/>
              <a:gd name="connsiteY91" fmla="*/ 2563 h 399845"/>
              <a:gd name="connsiteX92" fmla="*/ 463151 w 574972"/>
              <a:gd name="connsiteY92" fmla="*/ 0 h 39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608568" y="2656497"/>
            <a:ext cx="2974864" cy="46166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04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4189303" y="3062257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400" b="1" dirty="0" smtClean="0">
                <a:solidFill>
                  <a:schemeClr val="bg1"/>
                </a:solidFill>
              </a:rPr>
              <a:t>技术参数</a:t>
            </a:r>
            <a:endParaRPr lang="en-US" altLang="zh-CN" sz="5400" b="1" dirty="0">
              <a:solidFill>
                <a:schemeClr val="bg1"/>
              </a:solidFill>
            </a:endParaRPr>
          </a:p>
        </p:txBody>
      </p:sp>
      <p:sp>
        <p:nvSpPr>
          <p:cNvPr id="20" name="矩形 51"/>
          <p:cNvSpPr>
            <a:spLocks noChangeArrowheads="1"/>
          </p:cNvSpPr>
          <p:nvPr/>
        </p:nvSpPr>
        <p:spPr bwMode="auto">
          <a:xfrm>
            <a:off x="4020080" y="4117472"/>
            <a:ext cx="4223161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  <a:sym typeface="Calibri" pitchFamily="34" charset="0"/>
              </a:rPr>
              <a:t>Technical  Parameters</a:t>
            </a:r>
            <a:endParaRPr lang="zh-CN" altLang="en-US" sz="2800" dirty="0" smtClean="0">
              <a:solidFill>
                <a:schemeClr val="bg1"/>
              </a:solidFill>
              <a:latin typeface="AvantGarde LT Book" panose="02000603030000020004" pitchFamily="2" charset="0"/>
              <a:ea typeface="微软雅黑" pitchFamily="34" charset="-122"/>
              <a:cs typeface="Arial" panose="020B0604020202020204" pitchFamily="34" charset="0"/>
              <a:sym typeface="Calibri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785815" y="4065274"/>
            <a:ext cx="262037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 rot="18895834">
            <a:off x="7576479" y="-82821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18895834">
            <a:off x="4478500" y="300178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5031344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pic>
        <p:nvPicPr>
          <p:cNvPr id="12" name="图片 1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873" y="1173762"/>
            <a:ext cx="4772025" cy="2800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5745706" y="2774824"/>
          <a:ext cx="615600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2508"/>
                <a:gridCol w="3153500"/>
              </a:tblGrid>
              <a:tr h="396240">
                <a:tc gridSpan="2">
                  <a:txBody>
                    <a:bodyPr/>
                    <a:lstStyle/>
                    <a:p>
                      <a:pPr marL="0" algn="ctr" defTabSz="1023252" rtl="0" eaLnBrk="1" latinLnBrk="0" hangingPunct="1"/>
                      <a:r>
                        <a:rPr lang="zh-CN" altLang="en-US" sz="20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物理参数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algn="l" defTabSz="1023252" rtl="0" eaLnBrk="1" latinLnBrk="0" hangingPunct="1"/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机身重量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23252" rtl="0" eaLnBrk="1" latinLnBrk="0" hangingPunct="1"/>
                      <a:r>
                        <a:rPr lang="en-US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132g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zh-CN" altLang="en-US" sz="1900" dirty="0" smtClean="0"/>
                        <a:t>材料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聚碳酸酯</a:t>
                      </a:r>
                      <a:endParaRPr lang="zh-CN" altLang="en-US" sz="19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数据线长度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2m</a:t>
                      </a:r>
                      <a:endParaRPr lang="zh-CN" altLang="en-US" sz="1900" dirty="0"/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扫描枪外形尺寸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97mm x 160mm x 64mm</a:t>
                      </a:r>
                      <a:endParaRPr lang="zh-CN" altLang="en-US" sz="1900" dirty="0"/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zh-CN" altLang="en-US" sz="1900" dirty="0" smtClean="0"/>
                        <a:t>包装盒尺寸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200mm x 100mm x 85mm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lenovo\Desktop\1516869694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4273" y="4231797"/>
            <a:ext cx="2692002" cy="2214390"/>
          </a:xfrm>
          <a:prstGeom prst="rect">
            <a:avLst/>
          </a:prstGeom>
          <a:noFill/>
        </p:spPr>
      </p:pic>
      <p:sp>
        <p:nvSpPr>
          <p:cNvPr id="15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15</a:t>
            </a:fld>
            <a:endParaRPr lang="en-US" altLang="zh-CN"/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146413" y="1937092"/>
          <a:ext cx="9826390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278"/>
                <a:gridCol w="1965278"/>
                <a:gridCol w="1965278"/>
                <a:gridCol w="1965278"/>
                <a:gridCol w="1965278"/>
              </a:tblGrid>
              <a:tr h="381000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解码能力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Australian Post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Aztec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BPO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Canada Post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Codabar</a:t>
                      </a:r>
                      <a:endParaRPr lang="zh-CN" altLang="en-US" sz="20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Codablock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Code 11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Code 39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Code 93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Code 128/EAN128</a:t>
                      </a:r>
                      <a:endParaRPr lang="zh-CN" altLang="en-US" sz="20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DataMatrix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Dutch Post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EAN.UCC Composite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Interleaved 2 of 5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Japan Post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Matrix 2 of 5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 </a:t>
                      </a:r>
                      <a:r>
                        <a:rPr lang="en-US" sz="2000" kern="1200" dirty="0" smtClean="0"/>
                        <a:t>MaxiCode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MicroPDF417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MSI Code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PDF417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Planet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Plessey Code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Postnet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QR code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RSS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Standard 2 of 5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Telepen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TLC 39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UPC/EAN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16</a:t>
            </a:fld>
            <a:endParaRPr lang="en-US" altLang="zh-CN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2285432" y="1794612"/>
          <a:ext cx="7540956" cy="3664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415"/>
                <a:gridCol w="2253415"/>
                <a:gridCol w="3034126"/>
              </a:tblGrid>
              <a:tr h="446889">
                <a:tc gridSpan="3">
                  <a:txBody>
                    <a:bodyPr/>
                    <a:lstStyle/>
                    <a:p>
                      <a:pPr marL="0" algn="ctr" defTabSz="914332" rtl="0" eaLnBrk="1" latinLnBrk="0" hangingPunct="1"/>
                      <a:r>
                        <a:rPr lang="zh-CN" altLang="en-US" sz="1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电气特性</a:t>
                      </a:r>
                      <a:endParaRPr lang="zh-CN" altLang="en-US" sz="19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b="0" dirty="0"/>
                    </a:p>
                  </a:txBody>
                  <a:tcPr/>
                </a:tc>
              </a:tr>
              <a:tr h="44688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接口</a:t>
                      </a:r>
                      <a:endParaRPr lang="zh-CN" altLang="en-US" sz="1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900" dirty="0" smtClean="0"/>
                        <a:t>RS232</a:t>
                      </a:r>
                      <a:endParaRPr lang="zh-CN" altLang="en-US" sz="1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900" dirty="0" smtClean="0"/>
                        <a:t>USB COM/Keyboard</a:t>
                      </a:r>
                      <a:endParaRPr lang="zh-CN" altLang="en-US" sz="1900" b="0" dirty="0"/>
                    </a:p>
                  </a:txBody>
                  <a:tcPr/>
                </a:tc>
              </a:tr>
              <a:tr h="446889">
                <a:tc>
                  <a:txBody>
                    <a:bodyPr/>
                    <a:lstStyle/>
                    <a:p>
                      <a:pPr algn="ctr"/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直流电源适配器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900" dirty="0" smtClean="0"/>
                        <a:t>USB</a:t>
                      </a:r>
                      <a:r>
                        <a:rPr lang="zh-CN" altLang="en-US" sz="1900" dirty="0" smtClean="0"/>
                        <a:t>电源</a:t>
                      </a:r>
                      <a:endParaRPr lang="zh-CN" altLang="en-US" sz="1900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marL="0" marR="0" indent="0" algn="ctr" defTabSz="1023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900" dirty="0" smtClean="0"/>
                        <a:t>电源电压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直流</a:t>
                      </a:r>
                      <a:r>
                        <a:rPr lang="en-US" sz="2000" kern="1200" dirty="0" smtClean="0"/>
                        <a:t>+5V±5%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电流消耗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±10%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开机电流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1</a:t>
                      </a:r>
                      <a:r>
                        <a:rPr lang="en-US" sz="2000" kern="1200" dirty="0" smtClean="0"/>
                        <a:t>60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1</a:t>
                      </a:r>
                      <a:r>
                        <a:rPr lang="en-US" sz="2000" kern="1200" dirty="0" smtClean="0"/>
                        <a:t>60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待机电流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110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110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工作电流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250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smtClean="0"/>
                        <a:t>250</a:t>
                      </a:r>
                      <a:r>
                        <a:rPr lang="zh-CN" altLang="en-US" sz="2000" kern="120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17</a:t>
            </a:fld>
            <a:endParaRPr lang="en-US" altLang="zh-CN"/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2178335" y="1254394"/>
          <a:ext cx="8043837" cy="513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399"/>
                <a:gridCol w="2904719"/>
                <a:gridCol w="2904719"/>
              </a:tblGrid>
              <a:tr h="381000"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性能参数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光源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(</a:t>
                      </a:r>
                      <a:r>
                        <a:rPr lang="zh-CN" altLang="en-US" sz="2000" kern="1200" dirty="0" smtClean="0"/>
                        <a:t>瞄准光</a:t>
                      </a:r>
                      <a:r>
                        <a:rPr lang="en-US" sz="2000" kern="1200" dirty="0" smtClean="0"/>
                        <a:t>) 630nm LED</a:t>
                      </a:r>
                      <a:r>
                        <a:rPr lang="zh-CN" altLang="en-US" sz="2000" kern="1200" dirty="0" smtClean="0"/>
                        <a:t>，</a:t>
                      </a:r>
                      <a:r>
                        <a:rPr lang="en-US" sz="2000" kern="1200" dirty="0" smtClean="0"/>
                        <a:t>(</a:t>
                      </a:r>
                      <a:r>
                        <a:rPr lang="zh-CN" altLang="en-US" sz="2000" kern="1200" dirty="0" smtClean="0"/>
                        <a:t>照明</a:t>
                      </a:r>
                      <a:r>
                        <a:rPr lang="en-US" sz="2000" kern="1200" dirty="0" smtClean="0"/>
                        <a:t>) </a:t>
                      </a:r>
                      <a:r>
                        <a:rPr lang="zh-CN" altLang="en-US" sz="2000" kern="1200" dirty="0" smtClean="0"/>
                        <a:t>白光</a:t>
                      </a:r>
                      <a:r>
                        <a:rPr lang="en-US" sz="2000" kern="1200" dirty="0" smtClean="0"/>
                        <a:t>LED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最大可读码速度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20</a:t>
                      </a:r>
                      <a:r>
                        <a:rPr lang="zh-CN" altLang="en-US" sz="2000" kern="1200" dirty="0" smtClean="0"/>
                        <a:t>厘米</a:t>
                      </a:r>
                      <a:r>
                        <a:rPr lang="en-US" sz="2000" kern="1200" dirty="0" smtClean="0"/>
                        <a:t>/</a:t>
                      </a:r>
                      <a:r>
                        <a:rPr lang="zh-CN" altLang="en-US" sz="2000" kern="1200" dirty="0" smtClean="0"/>
                        <a:t>每秒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分辨率 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640</a:t>
                      </a:r>
                      <a:r>
                        <a:rPr lang="zh-CN" altLang="en-US" sz="2000" kern="1200" dirty="0" smtClean="0"/>
                        <a:t>（水平）</a:t>
                      </a:r>
                      <a:r>
                        <a:rPr lang="en-US" sz="2000" kern="1200" dirty="0" smtClean="0"/>
                        <a:t>x 480</a:t>
                      </a:r>
                      <a:r>
                        <a:rPr lang="zh-CN" altLang="en-US" sz="2000" kern="1200" dirty="0" smtClean="0"/>
                        <a:t>（垂直）</a:t>
                      </a:r>
                      <a:r>
                        <a:rPr lang="en-US" sz="2000" kern="1200" dirty="0" smtClean="0"/>
                        <a:t>, 256 gray levels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扫描角度 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45°</a:t>
                      </a:r>
                      <a:r>
                        <a:rPr lang="zh-CN" altLang="en-US" sz="2000" kern="1200" dirty="0" smtClean="0"/>
                        <a:t>（水平）</a:t>
                      </a:r>
                      <a:r>
                        <a:rPr lang="en-US" sz="2000" kern="1200" dirty="0" smtClean="0"/>
                        <a:t>, 30°</a:t>
                      </a:r>
                      <a:r>
                        <a:rPr lang="zh-CN" altLang="en-US" sz="2000" kern="1200" dirty="0" smtClean="0"/>
                        <a:t>（垂直）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接口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RS232, USB COM/Keyboard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algn="ctr" defTabSz="914309" rtl="0" eaLnBrk="1" latinLnBrk="0" hangingPunct="1"/>
                      <a:r>
                        <a:rPr lang="zh-CN" altLang="en-US" sz="1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密度标记</a:t>
                      </a:r>
                    </a:p>
                  </a:txBody>
                  <a:tcPr>
                    <a:solidFill>
                      <a:srgbClr val="73B4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309" rtl="0" eaLnBrk="1" latinLnBrk="0" hangingPunct="1"/>
                      <a:r>
                        <a:rPr lang="zh-CN" altLang="en-US" sz="1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视野范围</a:t>
                      </a:r>
                    </a:p>
                  </a:txBody>
                  <a:tcPr>
                    <a:solidFill>
                      <a:srgbClr val="73B4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标签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公制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英制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5 mil(Code 39)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9.0-12.0cm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3.5-4.7in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13 mil(UPC/EAN)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3.0-26.5cm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1.2-10.5in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20 mil(Code 39)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3.0-40.0cm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1.2-15.5in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PDF417(10mil)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5.0-20.5cm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2.0-8.1in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Datamatrix(10mil)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5.2-23.0cm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2.1-9.0in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18</a:t>
            </a:fld>
            <a:endParaRPr lang="en-US" altLang="zh-CN"/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330052" y="1082010"/>
          <a:ext cx="5786650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840"/>
                <a:gridCol w="4127810"/>
              </a:tblGrid>
              <a:tr h="360000">
                <a:tc gridSpan="2">
                  <a:txBody>
                    <a:bodyPr/>
                    <a:lstStyle/>
                    <a:p>
                      <a:pPr marL="0" algn="ctr" defTabSz="1023252" rtl="0" eaLnBrk="1" latinLnBrk="0" hangingPunct="1"/>
                      <a:r>
                        <a:rPr lang="zh-CN" alt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可靠性参数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60000">
                <a:tc gridSpan="2">
                  <a:txBody>
                    <a:bodyPr/>
                    <a:lstStyle/>
                    <a:p>
                      <a:pPr marL="0" algn="ctr" defTabSz="1023252" rtl="0" eaLnBrk="1" latinLnBrk="0" hangingPunct="1"/>
                      <a:r>
                        <a:rPr lang="zh-CN" altLang="en-US" sz="2000" kern="1200" dirty="0" smtClean="0"/>
                        <a:t>抗热冲击性能</a:t>
                      </a:r>
                      <a:endParaRPr lang="zh-CN" altLang="en-US" sz="2000" b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773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最高温度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60 °C (140 °F)</a:t>
                      </a:r>
                      <a:endParaRPr lang="zh-CN" altLang="en-US" sz="1900" dirty="0"/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最低温度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23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/>
                        <a:t>-20 °C (-4 °F)</a:t>
                      </a:r>
                      <a:endParaRPr lang="zh-CN" altLang="en-US" sz="2000" kern="1200" dirty="0" smtClean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循环周期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30</a:t>
                      </a:r>
                      <a:r>
                        <a:rPr lang="zh-CN" altLang="en-US" sz="2000" kern="1200" dirty="0" smtClean="0"/>
                        <a:t>分钟高温；</a:t>
                      </a:r>
                      <a:r>
                        <a:rPr lang="en-US" sz="2000" kern="1200" dirty="0" smtClean="0"/>
                        <a:t>30</a:t>
                      </a:r>
                      <a:r>
                        <a:rPr lang="zh-CN" altLang="en-US" sz="2000" kern="1200" dirty="0" smtClean="0"/>
                        <a:t>分钟低温</a:t>
                      </a:r>
                      <a:endParaRPr lang="zh-CN" altLang="en-US" sz="19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循环次数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24</a:t>
                      </a:r>
                      <a:endParaRPr lang="zh-CN" altLang="en-US" sz="1900" dirty="0"/>
                    </a:p>
                  </a:txBody>
                  <a:tcPr/>
                </a:tc>
              </a:tr>
              <a:tr h="360000">
                <a:tc gridSpan="2">
                  <a:txBody>
                    <a:bodyPr/>
                    <a:lstStyle/>
                    <a:p>
                      <a:pPr marL="0" algn="ctr" defTabSz="1023252" rtl="0" eaLnBrk="1" latinLnBrk="0" hangingPunct="1"/>
                      <a:r>
                        <a:rPr lang="zh-CN" altLang="en-US" sz="2000" kern="1200" dirty="0" smtClean="0"/>
                        <a:t>抗机械冲击性能</a:t>
                      </a:r>
                      <a:endParaRPr lang="zh-CN" altLang="en-US" sz="2000" b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振</a:t>
                      </a:r>
                      <a:r>
                        <a:rPr lang="en-US" sz="2000" kern="1200" dirty="0" smtClean="0"/>
                        <a:t>    </a:t>
                      </a:r>
                      <a:r>
                        <a:rPr lang="zh-CN" altLang="en-US" sz="2000" kern="1200" dirty="0" smtClean="0"/>
                        <a:t>动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2000 G, 0.7 ms, 3 axis</a:t>
                      </a:r>
                      <a:endParaRPr lang="zh-CN" altLang="en-US" sz="19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摔</a:t>
                      </a:r>
                      <a:r>
                        <a:rPr lang="en-US" sz="2000" kern="1200" dirty="0" smtClean="0"/>
                        <a:t>    </a:t>
                      </a:r>
                      <a:r>
                        <a:rPr lang="zh-CN" altLang="en-US" sz="2000" kern="1200" dirty="0" smtClean="0"/>
                        <a:t>落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可承受</a:t>
                      </a:r>
                      <a:r>
                        <a:rPr lang="en-US" sz="2000" kern="1200" dirty="0" smtClean="0"/>
                        <a:t>1.2</a:t>
                      </a:r>
                      <a:r>
                        <a:rPr lang="zh-CN" altLang="en-US" sz="2000" kern="1200" dirty="0" smtClean="0"/>
                        <a:t>米跌落至水泥地面上</a:t>
                      </a:r>
                      <a:endParaRPr lang="zh-CN" altLang="en-US" sz="1900" dirty="0"/>
                    </a:p>
                  </a:txBody>
                  <a:tcPr/>
                </a:tc>
              </a:tr>
              <a:tr h="360000">
                <a:tc gridSpan="2">
                  <a:txBody>
                    <a:bodyPr/>
                    <a:lstStyle/>
                    <a:p>
                      <a:pPr marL="0" marR="0" indent="0" algn="ctr" defTabSz="1023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环境参数</a:t>
                      </a:r>
                    </a:p>
                  </a:txBody>
                  <a:tcPr>
                    <a:solidFill>
                      <a:srgbClr val="73B4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9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工作温度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-20°C to 60°C (-4°F to 140°F)</a:t>
                      </a:r>
                      <a:endParaRPr lang="zh-CN" altLang="en-US" sz="20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存储温度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-30°C to 70°C (-22°F to 158°F)</a:t>
                      </a:r>
                      <a:endParaRPr lang="zh-CN" altLang="en-US" sz="20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相对湿度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5% to 95% (</a:t>
                      </a:r>
                      <a:r>
                        <a:rPr lang="zh-CN" altLang="en-US" sz="2000" kern="1200" dirty="0" smtClean="0"/>
                        <a:t>不凝结</a:t>
                      </a:r>
                      <a:r>
                        <a:rPr lang="en-US" sz="2000" kern="1200" dirty="0" smtClean="0"/>
                        <a:t>)</a:t>
                      </a:r>
                      <a:endParaRPr lang="zh-CN" altLang="en-US" sz="20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环境光照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0 – 100,000 lux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19</a:t>
            </a:fld>
            <a:endParaRPr lang="en-US" altLang="zh-CN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3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8895834">
            <a:off x="-1124337" y="-1337924"/>
            <a:ext cx="6753016" cy="4632326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8" y="3563595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228"/>
          <p:cNvSpPr>
            <a:spLocks noEditPoints="1"/>
          </p:cNvSpPr>
          <p:nvPr/>
        </p:nvSpPr>
        <p:spPr bwMode="auto">
          <a:xfrm>
            <a:off x="5778076" y="1721441"/>
            <a:ext cx="635848" cy="842634"/>
          </a:xfrm>
          <a:custGeom>
            <a:avLst/>
            <a:gdLst>
              <a:gd name="T0" fmla="*/ 38 w 52"/>
              <a:gd name="T1" fmla="*/ 53 h 69"/>
              <a:gd name="T2" fmla="*/ 32 w 52"/>
              <a:gd name="T3" fmla="*/ 51 h 69"/>
              <a:gd name="T4" fmla="*/ 32 w 52"/>
              <a:gd name="T5" fmla="*/ 51 h 69"/>
              <a:gd name="T6" fmla="*/ 27 w 52"/>
              <a:gd name="T7" fmla="*/ 49 h 69"/>
              <a:gd name="T8" fmla="*/ 15 w 52"/>
              <a:gd name="T9" fmla="*/ 29 h 69"/>
              <a:gd name="T10" fmla="*/ 16 w 52"/>
              <a:gd name="T11" fmla="*/ 23 h 69"/>
              <a:gd name="T12" fmla="*/ 16 w 52"/>
              <a:gd name="T13" fmla="*/ 23 h 69"/>
              <a:gd name="T14" fmla="*/ 18 w 52"/>
              <a:gd name="T15" fmla="*/ 17 h 69"/>
              <a:gd name="T16" fmla="*/ 11 w 52"/>
              <a:gd name="T17" fmla="*/ 6 h 69"/>
              <a:gd name="T18" fmla="*/ 7 w 52"/>
              <a:gd name="T19" fmla="*/ 6 h 69"/>
              <a:gd name="T20" fmla="*/ 1 w 52"/>
              <a:gd name="T21" fmla="*/ 14 h 69"/>
              <a:gd name="T22" fmla="*/ 0 w 52"/>
              <a:gd name="T23" fmla="*/ 21 h 69"/>
              <a:gd name="T24" fmla="*/ 11 w 52"/>
              <a:gd name="T25" fmla="*/ 45 h 69"/>
              <a:gd name="T26" fmla="*/ 26 w 52"/>
              <a:gd name="T27" fmla="*/ 66 h 69"/>
              <a:gd name="T28" fmla="*/ 32 w 52"/>
              <a:gd name="T29" fmla="*/ 68 h 69"/>
              <a:gd name="T30" fmla="*/ 42 w 52"/>
              <a:gd name="T31" fmla="*/ 68 h 69"/>
              <a:gd name="T32" fmla="*/ 44 w 52"/>
              <a:gd name="T33" fmla="*/ 64 h 69"/>
              <a:gd name="T34" fmla="*/ 38 w 52"/>
              <a:gd name="T35" fmla="*/ 53 h 69"/>
              <a:gd name="T36" fmla="*/ 52 w 52"/>
              <a:gd name="T37" fmla="*/ 62 h 69"/>
              <a:gd name="T38" fmla="*/ 44 w 52"/>
              <a:gd name="T39" fmla="*/ 49 h 69"/>
              <a:gd name="T40" fmla="*/ 42 w 52"/>
              <a:gd name="T41" fmla="*/ 48 h 69"/>
              <a:gd name="T42" fmla="*/ 40 w 52"/>
              <a:gd name="T43" fmla="*/ 48 h 69"/>
              <a:gd name="T44" fmla="*/ 39 w 52"/>
              <a:gd name="T45" fmla="*/ 51 h 69"/>
              <a:gd name="T46" fmla="*/ 47 w 52"/>
              <a:gd name="T47" fmla="*/ 64 h 69"/>
              <a:gd name="T48" fmla="*/ 50 w 52"/>
              <a:gd name="T49" fmla="*/ 65 h 69"/>
              <a:gd name="T50" fmla="*/ 51 w 52"/>
              <a:gd name="T51" fmla="*/ 64 h 69"/>
              <a:gd name="T52" fmla="*/ 52 w 52"/>
              <a:gd name="T53" fmla="*/ 62 h 69"/>
              <a:gd name="T54" fmla="*/ 20 w 52"/>
              <a:gd name="T55" fmla="*/ 17 h 69"/>
              <a:gd name="T56" fmla="*/ 23 w 52"/>
              <a:gd name="T57" fmla="*/ 18 h 69"/>
              <a:gd name="T58" fmla="*/ 24 w 52"/>
              <a:gd name="T59" fmla="*/ 17 h 69"/>
              <a:gd name="T60" fmla="*/ 25 w 52"/>
              <a:gd name="T61" fmla="*/ 14 h 69"/>
              <a:gd name="T62" fmla="*/ 17 w 52"/>
              <a:gd name="T63" fmla="*/ 1 h 69"/>
              <a:gd name="T64" fmla="*/ 15 w 52"/>
              <a:gd name="T65" fmla="*/ 0 h 69"/>
              <a:gd name="T66" fmla="*/ 13 w 52"/>
              <a:gd name="T67" fmla="*/ 1 h 69"/>
              <a:gd name="T68" fmla="*/ 13 w 52"/>
              <a:gd name="T69" fmla="*/ 4 h 69"/>
              <a:gd name="T70" fmla="*/ 20 w 52"/>
              <a:gd name="T71" fmla="*/ 1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TextBox 18"/>
          <p:cNvSpPr txBox="1"/>
          <p:nvPr/>
        </p:nvSpPr>
        <p:spPr>
          <a:xfrm>
            <a:off x="4608568" y="2656497"/>
            <a:ext cx="2974864" cy="46166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05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4" name="文本框 8"/>
          <p:cNvSpPr txBox="1"/>
          <p:nvPr/>
        </p:nvSpPr>
        <p:spPr>
          <a:xfrm>
            <a:off x="4189303" y="3062257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400" b="1" dirty="0" smtClean="0">
                <a:solidFill>
                  <a:schemeClr val="bg1"/>
                </a:solidFill>
              </a:rPr>
              <a:t>联系我们</a:t>
            </a:r>
            <a:endParaRPr lang="en-US" altLang="zh-CN" sz="5400" b="1" dirty="0">
              <a:solidFill>
                <a:schemeClr val="bg1"/>
              </a:solidFill>
            </a:endParaRP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4415872" y="4101430"/>
            <a:ext cx="3382979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</a:rPr>
              <a:t>Contact </a:t>
            </a:r>
            <a:r>
              <a:rPr lang="en-US" altLang="zh-CN" sz="2800" dirty="0">
                <a:solidFill>
                  <a:schemeClr val="bg1"/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</a:rPr>
              <a:t>Us</a:t>
            </a:r>
            <a:endParaRPr lang="zh-CN" altLang="en-US" sz="2800" dirty="0">
              <a:solidFill>
                <a:schemeClr val="bg1"/>
              </a:solidFill>
              <a:latin typeface="AvantGarde LT Book" panose="02000603030000020004" pitchFamily="2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785815" y="4065274"/>
            <a:ext cx="262037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 rot="18895834">
            <a:off x="7576479" y="-82821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18895834">
            <a:off x="4478500" y="300178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746343" y="6129111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20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834433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3600" dirty="0"/>
          </a:p>
        </p:txBody>
      </p:sp>
      <p:grpSp>
        <p:nvGrpSpPr>
          <p:cNvPr id="2" name="Group 105"/>
          <p:cNvGrpSpPr/>
          <p:nvPr/>
        </p:nvGrpSpPr>
        <p:grpSpPr>
          <a:xfrm>
            <a:off x="9902478" y="1739195"/>
            <a:ext cx="1589617" cy="2786879"/>
            <a:chOff x="346652" y="843540"/>
            <a:chExt cx="1192213" cy="2090159"/>
          </a:xfrm>
        </p:grpSpPr>
        <p:cxnSp>
          <p:nvCxnSpPr>
            <p:cNvPr id="40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42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4" name="Group 74"/>
          <p:cNvGrpSpPr/>
          <p:nvPr/>
        </p:nvGrpSpPr>
        <p:grpSpPr>
          <a:xfrm>
            <a:off x="5151668" y="1047913"/>
            <a:ext cx="1589617" cy="2786879"/>
            <a:chOff x="346652" y="843540"/>
            <a:chExt cx="1192213" cy="2090159"/>
          </a:xfrm>
        </p:grpSpPr>
        <p:cxnSp>
          <p:nvCxnSpPr>
            <p:cNvPr id="49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62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63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90"/>
          <p:cNvGrpSpPr/>
          <p:nvPr/>
        </p:nvGrpSpPr>
        <p:grpSpPr>
          <a:xfrm>
            <a:off x="7441138" y="1124722"/>
            <a:ext cx="1589617" cy="4040348"/>
            <a:chOff x="346652" y="-96562"/>
            <a:chExt cx="1192213" cy="3030261"/>
          </a:xfrm>
        </p:grpSpPr>
        <p:cxnSp>
          <p:nvCxnSpPr>
            <p:cNvPr id="67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69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70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915786" y="817483"/>
            <a:ext cx="1589617" cy="3094116"/>
            <a:chOff x="346652" y="613112"/>
            <a:chExt cx="1192213" cy="2320587"/>
          </a:xfrm>
        </p:grpSpPr>
        <p:cxnSp>
          <p:nvCxnSpPr>
            <p:cNvPr id="74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77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78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10" name="Group 66"/>
          <p:cNvGrpSpPr/>
          <p:nvPr/>
        </p:nvGrpSpPr>
        <p:grpSpPr>
          <a:xfrm>
            <a:off x="3151876" y="1124721"/>
            <a:ext cx="1589617" cy="4040348"/>
            <a:chOff x="346652" y="-96562"/>
            <a:chExt cx="1192213" cy="3030261"/>
          </a:xfrm>
        </p:grpSpPr>
        <p:cxnSp>
          <p:nvCxnSpPr>
            <p:cNvPr id="82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4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5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86" name="Freeform 22"/>
          <p:cNvSpPr>
            <a:spLocks/>
          </p:cNvSpPr>
          <p:nvPr/>
        </p:nvSpPr>
        <p:spPr bwMode="auto">
          <a:xfrm rot="10800000">
            <a:off x="2119" y="-7296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 sz="3600" dirty="0"/>
          </a:p>
        </p:txBody>
      </p:sp>
      <p:sp>
        <p:nvSpPr>
          <p:cNvPr id="87" name="Freeform 23"/>
          <p:cNvSpPr>
            <a:spLocks/>
          </p:cNvSpPr>
          <p:nvPr/>
        </p:nvSpPr>
        <p:spPr bwMode="auto">
          <a:xfrm rot="10800000">
            <a:off x="2119" y="-7294"/>
            <a:ext cx="12187767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 sz="3600" dirty="0"/>
          </a:p>
        </p:txBody>
      </p:sp>
      <p:sp>
        <p:nvSpPr>
          <p:cNvPr id="105" name="矩形 3"/>
          <p:cNvSpPr>
            <a:spLocks noChangeArrowheads="1"/>
          </p:cNvSpPr>
          <p:nvPr/>
        </p:nvSpPr>
        <p:spPr bwMode="auto">
          <a:xfrm>
            <a:off x="8076355" y="569221"/>
            <a:ext cx="1832529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  <a:sym typeface="Impact" pitchFamily="34" charset="0"/>
              </a:rPr>
              <a:t>联系我们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06" name="文本框 37"/>
          <p:cNvSpPr txBox="1"/>
          <p:nvPr/>
        </p:nvSpPr>
        <p:spPr>
          <a:xfrm>
            <a:off x="7835414" y="1187329"/>
            <a:ext cx="2308007" cy="338547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Us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7" name="TextBox 59"/>
          <p:cNvSpPr txBox="1">
            <a:spLocks noChangeArrowheads="1"/>
          </p:cNvSpPr>
          <p:nvPr/>
        </p:nvSpPr>
        <p:spPr bwMode="auto">
          <a:xfrm flipH="1">
            <a:off x="3070261" y="5263103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联系方式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矩形 107"/>
          <p:cNvSpPr>
            <a:spLocks noChangeArrowheads="1"/>
          </p:cNvSpPr>
          <p:nvPr/>
        </p:nvSpPr>
        <p:spPr bwMode="auto">
          <a:xfrm>
            <a:off x="2648202" y="5719176"/>
            <a:ext cx="2596967" cy="351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电话：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</a:rPr>
              <a:t>0512-86860596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TextBox 59"/>
          <p:cNvSpPr txBox="1">
            <a:spLocks noChangeArrowheads="1"/>
          </p:cNvSpPr>
          <p:nvPr/>
        </p:nvSpPr>
        <p:spPr bwMode="auto">
          <a:xfrm flipH="1">
            <a:off x="7359525" y="5263103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邮箱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公司地址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矩形 101"/>
          <p:cNvSpPr>
            <a:spLocks noChangeArrowheads="1"/>
          </p:cNvSpPr>
          <p:nvPr/>
        </p:nvSpPr>
        <p:spPr bwMode="auto">
          <a:xfrm>
            <a:off x="428947" y="4487319"/>
            <a:ext cx="2596967" cy="65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苏州工业园区东富路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</a:rPr>
              <a:t>58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号三埃国际科技园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3" name="TextBox 59"/>
          <p:cNvSpPr txBox="1">
            <a:spLocks noChangeArrowheads="1"/>
          </p:cNvSpPr>
          <p:nvPr/>
        </p:nvSpPr>
        <p:spPr bwMode="auto">
          <a:xfrm flipH="1">
            <a:off x="5098049" y="3932824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网站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4675990" y="4388897"/>
            <a:ext cx="2596967" cy="65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  <a:hlinkClick r:id="rId3"/>
              </a:rPr>
              <a:t>http://www.newtologic.com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9863861" y="4640020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微信公众号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69" name="Picture 1" descr="C:\Users\lenovo\Desktop\微信公众号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91382" y="5131560"/>
            <a:ext cx="1400033" cy="1400033"/>
          </a:xfrm>
          <a:prstGeom prst="rect">
            <a:avLst/>
          </a:prstGeom>
          <a:noFill/>
        </p:spPr>
      </p:pic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957440" y="5728652"/>
            <a:ext cx="2596967" cy="34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 smtClean="0">
                <a:solidFill>
                  <a:schemeClr val="bg1"/>
                </a:solidFill>
                <a:hlinkClick r:id="rId5"/>
              </a:rPr>
              <a:t>sales@newtologic.com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4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21</a:t>
            </a:fld>
            <a:endParaRPr lang="en-US" altLang="zh-CN"/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1379621" y="5976396"/>
            <a:ext cx="9476539" cy="41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900" i="1" u="sng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您的来函来电是我们的荣幸</a:t>
            </a:r>
            <a:endParaRPr lang="zh-CN" altLang="en-US" sz="1900" i="1" u="sng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48079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58">
      <a:dk1>
        <a:srgbClr val="1F1F1F"/>
      </a:dk1>
      <a:lt1>
        <a:srgbClr val="FFFFFF"/>
      </a:lt1>
      <a:dk2>
        <a:srgbClr val="7F7F7F"/>
      </a:dk2>
      <a:lt2>
        <a:srgbClr val="D8D8D8"/>
      </a:lt2>
      <a:accent1>
        <a:srgbClr val="73B4DE"/>
      </a:accent1>
      <a:accent2>
        <a:srgbClr val="3F3F3F"/>
      </a:accent2>
      <a:accent3>
        <a:srgbClr val="C00000"/>
      </a:accent3>
      <a:accent4>
        <a:srgbClr val="FFFF00"/>
      </a:accent4>
      <a:accent5>
        <a:srgbClr val="92D050"/>
      </a:accent5>
      <a:accent6>
        <a:srgbClr val="00B0F0"/>
      </a:accent6>
      <a:hlink>
        <a:srgbClr val="222A35"/>
      </a:hlink>
      <a:folHlink>
        <a:srgbClr val="7F6000"/>
      </a:folHlink>
    </a:clrScheme>
    <a:fontScheme name="Lizzysu-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11747</TotalTime>
  <Words>978</Words>
  <Application>Microsoft Office PowerPoint</Application>
  <PresentationFormat>自定义</PresentationFormat>
  <Paragraphs>325</Paragraphs>
  <Slides>21</Slides>
  <Notes>10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Manager>CHENYING0907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Microsoft</cp:lastModifiedBy>
  <cp:revision>2362</cp:revision>
  <dcterms:created xsi:type="dcterms:W3CDTF">2014-10-29T09:18:14Z</dcterms:created>
  <dcterms:modified xsi:type="dcterms:W3CDTF">2018-02-09T02:43:41Z</dcterms:modified>
</cp:coreProperties>
</file>